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38"/>
  </p:notesMasterIdLst>
  <p:sldIdLst>
    <p:sldId id="259" r:id="rId2"/>
    <p:sldId id="260" r:id="rId3"/>
    <p:sldId id="286" r:id="rId4"/>
    <p:sldId id="289" r:id="rId5"/>
    <p:sldId id="320" r:id="rId6"/>
    <p:sldId id="305" r:id="rId7"/>
    <p:sldId id="291" r:id="rId8"/>
    <p:sldId id="303" r:id="rId9"/>
    <p:sldId id="301" r:id="rId10"/>
    <p:sldId id="295" r:id="rId11"/>
    <p:sldId id="294" r:id="rId12"/>
    <p:sldId id="293" r:id="rId13"/>
    <p:sldId id="296" r:id="rId14"/>
    <p:sldId id="304" r:id="rId15"/>
    <p:sldId id="297" r:id="rId16"/>
    <p:sldId id="300" r:id="rId17"/>
    <p:sldId id="302" r:id="rId18"/>
    <p:sldId id="262" r:id="rId19"/>
    <p:sldId id="321" r:id="rId20"/>
    <p:sldId id="306" r:id="rId21"/>
    <p:sldId id="298" r:id="rId22"/>
    <p:sldId id="307" r:id="rId23"/>
    <p:sldId id="308" r:id="rId24"/>
    <p:sldId id="299" r:id="rId25"/>
    <p:sldId id="309" r:id="rId26"/>
    <p:sldId id="285" r:id="rId27"/>
    <p:sldId id="310" r:id="rId28"/>
    <p:sldId id="311" r:id="rId29"/>
    <p:sldId id="315" r:id="rId30"/>
    <p:sldId id="314" r:id="rId31"/>
    <p:sldId id="316" r:id="rId32"/>
    <p:sldId id="312" r:id="rId33"/>
    <p:sldId id="313" r:id="rId34"/>
    <p:sldId id="318" r:id="rId35"/>
    <p:sldId id="319" r:id="rId36"/>
    <p:sldId id="317" r:id="rId37"/>
  </p:sldIdLst>
  <p:sldSz cx="9144000" cy="5143500" type="screen16x9"/>
  <p:notesSz cx="6858000" cy="9144000"/>
  <p:embeddedFontLst>
    <p:embeddedFont>
      <p:font typeface="Arial Unicode MS" panose="020B0600000101010101" charset="-127"/>
      <p:regular r:id="rId39"/>
    </p:embeddedFont>
    <p:embeddedFont>
      <p:font typeface="Montserrat" panose="020B0600000101010101" charset="-127"/>
      <p:regular r:id="rId40"/>
      <p:bold r:id="rId41"/>
      <p:italic r:id="rId42"/>
      <p:boldItalic r:id="rId43"/>
    </p:embeddedFont>
    <p:embeddedFont>
      <p:font typeface="Montserrat Light" panose="020B0600000101010101" charset="-127"/>
      <p:regular r:id="rId44"/>
      <p:bold r:id="rId45"/>
      <p:italic r:id="rId46"/>
      <p:boldItalic r:id="rId47"/>
    </p:embeddedFont>
    <p:embeddedFont>
      <p:font typeface="Spectral ExtraBold" panose="020B0600000101010101" charset="0"/>
      <p:bold r:id="rId48"/>
      <p:boldItalic r:id="rId49"/>
    </p:embeddedFont>
    <p:embeddedFont>
      <p:font typeface="Montserrat ExtraBold" panose="020B0600000101010101" charset="0"/>
      <p:bold r:id="rId50"/>
      <p:boldItalic r:id="rId51"/>
    </p:embeddedFon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Arvo" panose="020B0600000101010101" charset="0"/>
      <p:regular r:id="rId56"/>
      <p:bold r:id="rId57"/>
      <p:italic r:id="rId58"/>
      <p:boldItalic r:id="rId59"/>
    </p:embeddedFont>
    <p:embeddedFont>
      <p:font typeface="맑은 고딕" panose="020B0503020000020004" pitchFamily="50" charset="-127"/>
      <p:regular r:id="rId60"/>
      <p:bold r:id="rId61"/>
    </p:embeddedFont>
    <p:embeddedFont>
      <p:font typeface="Spectral Light" panose="020B0600000101010101" charset="0"/>
      <p:regular r:id="rId62"/>
      <p:bold r:id="rId63"/>
      <p:italic r:id="rId64"/>
      <p:boldItalic r:id="rId65"/>
    </p:embeddedFont>
    <p:embeddedFont>
      <p:font typeface="Roboto" panose="020B0600000101010101" charset="-127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7">
          <p15:clr>
            <a:srgbClr val="A4A3A4"/>
          </p15:clr>
        </p15:guide>
        <p15:guide id="2" pos="5558">
          <p15:clr>
            <a:srgbClr val="A4A3A4"/>
          </p15:clr>
        </p15:guide>
        <p15:guide id="3" pos="1304">
          <p15:clr>
            <a:srgbClr val="A4A3A4"/>
          </p15:clr>
        </p15:guide>
        <p15:guide id="4" orient="horz" pos="1620">
          <p15:clr>
            <a:srgbClr val="A4A3A4"/>
          </p15:clr>
        </p15:guide>
        <p15:guide id="5" orient="horz" pos="2623">
          <p15:clr>
            <a:srgbClr val="A4A3A4"/>
          </p15:clr>
        </p15:guide>
        <p15:guide id="6" pos="4320">
          <p15:clr>
            <a:srgbClr val="A4A3A4"/>
          </p15:clr>
        </p15:guide>
        <p15:guide id="7" pos="3118">
          <p15:clr>
            <a:srgbClr val="A4A3A4"/>
          </p15:clr>
        </p15:guide>
        <p15:guide id="8" pos="2976">
          <p15:clr>
            <a:srgbClr val="A4A3A4"/>
          </p15:clr>
        </p15:guide>
        <p15:guide id="9" orient="horz" pos="590">
          <p15:clr>
            <a:srgbClr val="A4A3A4"/>
          </p15:clr>
        </p15:guide>
        <p15:guide id="10" pos="2268">
          <p15:clr>
            <a:srgbClr val="A4A3A4"/>
          </p15:clr>
        </p15:guide>
        <p15:guide id="11" pos="3902">
          <p15:clr>
            <a:srgbClr val="A4A3A4"/>
          </p15:clr>
        </p15:guide>
        <p15:guide id="12" orient="horz" pos="10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88DE"/>
    <a:srgbClr val="0051E2"/>
    <a:srgbClr val="0056F2"/>
    <a:srgbClr val="90CCFA"/>
    <a:srgbClr val="0043C1"/>
    <a:srgbClr val="90CCCD"/>
    <a:srgbClr val="37333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48BA6A-3095-426A-B975-EE17E0731642}">
  <a:tblStyle styleId="{1348BA6A-3095-426A-B975-EE17E07316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6" autoAdjust="0"/>
    <p:restoredTop sz="79700" autoAdjust="0"/>
  </p:normalViewPr>
  <p:slideViewPr>
    <p:cSldViewPr snapToGrid="0">
      <p:cViewPr varScale="1">
        <p:scale>
          <a:sx n="152" d="100"/>
          <a:sy n="152" d="100"/>
        </p:scale>
        <p:origin x="252" y="162"/>
      </p:cViewPr>
      <p:guideLst>
        <p:guide orient="horz" pos="337"/>
        <p:guide pos="5558"/>
        <p:guide pos="1304"/>
        <p:guide orient="horz" pos="1620"/>
        <p:guide orient="horz" pos="2623"/>
        <p:guide pos="4320"/>
        <p:guide pos="3118"/>
        <p:guide pos="2976"/>
        <p:guide orient="horz" pos="590"/>
        <p:guide pos="2268"/>
        <p:guide pos="3902"/>
        <p:guide orient="horz" pos="1058"/>
      </p:guideLst>
    </p:cSldViewPr>
  </p:slideViewPr>
  <p:outlineViewPr>
    <p:cViewPr>
      <p:scale>
        <a:sx n="33" d="100"/>
        <a:sy n="33" d="100"/>
      </p:scale>
      <p:origin x="0" y="-56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692"/>
    </p:cViewPr>
  </p:sorter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63" Type="http://schemas.openxmlformats.org/officeDocument/2006/relationships/font" Target="fonts/font25.fntdata"/><Relationship Id="rId68" Type="http://schemas.openxmlformats.org/officeDocument/2006/relationships/font" Target="fonts/font3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66" Type="http://schemas.openxmlformats.org/officeDocument/2006/relationships/font" Target="fonts/font28.fntdata"/><Relationship Id="rId5" Type="http://schemas.openxmlformats.org/officeDocument/2006/relationships/slide" Target="slides/slide4.xml"/><Relationship Id="rId61" Type="http://schemas.openxmlformats.org/officeDocument/2006/relationships/font" Target="fonts/font2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4" Type="http://schemas.openxmlformats.org/officeDocument/2006/relationships/font" Target="fonts/font26.fntdata"/><Relationship Id="rId69" Type="http://schemas.openxmlformats.org/officeDocument/2006/relationships/font" Target="fonts/font31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Relationship Id="rId67" Type="http://schemas.openxmlformats.org/officeDocument/2006/relationships/font" Target="fonts/font29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font" Target="fonts/font24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font" Target="fonts/font22.fntdata"/><Relationship Id="rId65" Type="http://schemas.openxmlformats.org/officeDocument/2006/relationships/font" Target="fonts/font27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1.fntdata"/><Relationship Id="rId34" Type="http://schemas.openxmlformats.org/officeDocument/2006/relationships/slide" Target="slides/slide33.xml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31185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523b52df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523b52df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774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63142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25847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92687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DAO(Data Access Object) 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는 데이터베이스의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접근하기 위한 객체입니다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 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DataBase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접근 하기 위한 </a:t>
            </a:r>
            <a:r>
              <a:rPr lang="ko-KR" alt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로직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&amp;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비지니스 </a:t>
            </a:r>
            <a:r>
              <a:rPr lang="ko-KR" alt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로직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분리하기 위해 사용합니다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DTO(Data Transfer Object) 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는 계층 간 데이터 교환을 하기 위해 사용하는 객체로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DTO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는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로직을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가지지 않는 순수한 데이터 객체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(getter &amp; setter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만 가진 클래스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입니다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유저가 입력한 데이터를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DB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넣는 과정을 보겠습니다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1"/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유저가 자신의 브라우저에서 데이터를 입력하여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form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있는 데이터를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DTO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넣어서 전송합니다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1"/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해당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DTO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받은 서버가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DAO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이용하여 데이터베이스로 데이터를 집어넣습니다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VO(Value Object) 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값 오브젝트로써 값을 위해 쓰입니다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read-Only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특징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사용하는 도중에 변경 불가능하며 오직 읽기만 가능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가집니다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DTO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유사하지만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DTO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setter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가지고 있어 값이 변할 수 있습니다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2838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6110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00809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de7457949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de7457949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0885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693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de7457949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de7457949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34054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93260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04768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06322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47699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02298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de7457949_0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3de7457949_0_7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21640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ko-KR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Web Server </a:t>
            </a:r>
            <a:r>
              <a:rPr lang="ko-KR" altLang="en-US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웹 서버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HTTP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요청을 받아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Static contents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제공하는 서버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프로그램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기능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정적인 컨텐츠 제공 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거치지 않고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바로 요청한 컨텐츠를 제공할 수 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기능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동적인 컨텐츠 제공을 위한 요청 전달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요청을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보내고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WAS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가 처리한 결과를 클라이언트에게 전달한다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WAS (Web Application Server) </a:t>
            </a:r>
            <a:r>
              <a:rPr lang="ko-KR" altLang="en-US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웹 어플리케이션 서버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다양한 서버 내 알고리즘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비즈니스 </a:t>
            </a:r>
            <a:r>
              <a:rPr lang="ko-KR" alt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로직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DB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조회 등 클라이언트 요청에 따라 동적인 컨텐츠를 제공하는 서버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프로그램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Web Server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</a:t>
            </a:r>
            <a:r>
              <a:rPr lang="ko-KR" altLang="en-US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분리하여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사용하는 이유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>
              <a:buFont typeface="+mj-lt"/>
              <a:buAutoNum type="arabicPeriod"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기능을 분리하여 서버 부하를 방지한다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>
              <a:buFont typeface="+mj-lt"/>
              <a:buAutoNum type="arabicPeriod"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물리적으로 분리하여 보안을 강화시킨다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여러 대의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WAS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연결해 로드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밸런싱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용도로 사용할 수 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여러 언어의 웹 어플리케이션 서비스가 가능하다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.(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Java,python,PHP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...)</a:t>
            </a:r>
            <a:r>
              <a:rPr lang="ko-KR" altLang="en-US" dirty="0" smtClean="0"/>
              <a:t/>
            </a:r>
            <a:br>
              <a:rPr lang="ko-KR" altLang="en-US" dirty="0" smtClean="0"/>
            </a:b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89095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atinLnBrk="1"/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servlet context :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servlet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대한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context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설정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작성하며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그림에도 나와있듯이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Controllers, 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HandlerMapping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ViewResolver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같은 웹과 연관되어 있는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들을 정의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하게 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atinLnBrk="1"/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root context :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일반적으로 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데이터 저장소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(Repositories)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및 비즈니스 서비스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(Services)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같은 여러 요청에 대해서 공유해야 하는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들을 정의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하게 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457200" indent="-298450" latinLnBrk="1">
              <a:buFont typeface="Wingdings" panose="05000000000000000000" pitchFamily="2" charset="2"/>
              <a:buChar char="ü"/>
            </a:pP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servlet context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에서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root context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등록된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들에 대한 참조가 가능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하지만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root context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에서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servlet context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등록된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들에 대한 참조는 불가능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하다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158750" indent="0" latinLnBrk="1">
              <a:buNone/>
            </a:pP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atinLnBrk="1"/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단순히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component-scan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base-package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통한 패키지 스캔 방식으로 각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들을 생성해줄 경우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root context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servlet context 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양쪽 모두에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Controller, Service, Repository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등의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 생성되어 불필요한 중복을 발생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시킨다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따라서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component-scan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include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exclude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활용하여 적절한 스캔 범위를 지정해 줄 필요가 있다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 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ko-KR" altLang="en-US" dirty="0" smtClean="0"/>
              <a:t>단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이와 같은 방식은 </a:t>
            </a:r>
            <a:r>
              <a:rPr lang="en-US" altLang="ko-KR" dirty="0" err="1" smtClean="0"/>
              <a:t>DispatcherServlet</a:t>
            </a:r>
            <a:r>
              <a:rPr lang="ko-KR" altLang="en-US" dirty="0" smtClean="0"/>
              <a:t>의 계층 구조를 만족하기 위한 설정이며 </a:t>
            </a:r>
            <a:r>
              <a:rPr lang="en-US" altLang="ko-KR" dirty="0" err="1" smtClean="0"/>
              <a:t>DispatcherServlet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1</a:t>
            </a:r>
            <a:r>
              <a:rPr lang="ko-KR" altLang="en-US" dirty="0" smtClean="0"/>
              <a:t>개만 사용하는 경우가 대다수이기 때문에 분리할 필요가 없다고는 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그러나 </a:t>
            </a:r>
            <a:r>
              <a:rPr lang="en-US" altLang="ko-KR" dirty="0" smtClean="0"/>
              <a:t>Spring </a:t>
            </a:r>
            <a:r>
              <a:rPr lang="ko-KR" altLang="en-US" dirty="0" smtClean="0"/>
              <a:t>공식문서에서 설명하고 있는 </a:t>
            </a:r>
            <a:r>
              <a:rPr lang="en-US" altLang="ko-KR" dirty="0" err="1" smtClean="0"/>
              <a:t>DispatcherServlet</a:t>
            </a:r>
            <a:r>
              <a:rPr lang="ko-KR" altLang="en-US" dirty="0" smtClean="0"/>
              <a:t>의 계층 구조가 가지는 특징을 만족시키기 위해서는 </a:t>
            </a:r>
            <a:r>
              <a:rPr lang="en-US" altLang="ko-KR" dirty="0" smtClean="0"/>
              <a:t>component-scan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개 이용하여 분리해주는 것이 좋아 보인다</a:t>
            </a:r>
            <a:r>
              <a:rPr lang="en-US" altLang="ko-KR" dirty="0" smtClean="0"/>
              <a:t>.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atinLnBrk="1"/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servletContext.xml : 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servlet context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설정 파일로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component-scan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이용해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Controller beans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생성한다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vl="1" latinLnBrk="1"/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여기에는 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mvc:annotation-driven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도 함께 설정되어 있는데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이는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@Controller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들에게 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HandlerMapping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과 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HandlerAdapter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위해 설정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하는 것이다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vl="1" latinLnBrk="1"/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회사에서는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component-scan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aspectj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타입으로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생성하기 때문에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Controller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@Component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 생성된다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따라서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Controller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@Controller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어노테이션을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별도로 붙여주어 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HandlerMapping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과 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HandlerAdapter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가 정상 동작할 수 있도록 해준다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latinLnBrk="1"/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appicationContext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: 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root context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설정 파일로 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component-scan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이용해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Service beans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생성한다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latinLnBrk="1"/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applicationContext-mybatis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: 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mybatis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설정 파일로 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MapperScannerConfigurer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클래스의 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basepackage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@Repository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해당하는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DAO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클래스들을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으로 생성한다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0155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1968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US" altLang="ko-KR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자바 웹 서버로 웹 페이지를 제공할 때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동적인 데이터를 제공하는 것을 도와주는 친구로써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웹서버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내부에서 동작하는 작은 자바 프로그램이며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웹클라이언트에게 요청을 받고 그에 응답을 해준다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주로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HTTP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통한다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457200" indent="-298450">
              <a:buFont typeface="Wingdings" panose="05000000000000000000" pitchFamily="2" charset="2"/>
              <a:buChar char="ü"/>
            </a:pP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서블릿은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각 요청에 대해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프로세스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개가 있고 그 내부에 스레드들이 생성되어 처리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서블릿은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싱글톤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객체가 만들어졌다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사라졌다를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반복하지 않고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한 객체를 만들어놓고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컨테이너에서 계속 끌어다 쓰는 방식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서블릿은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lazy loading 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기법이 적용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서블릿이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일단 만들어지는 것이 아니라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한 클라이언트라도 해당 경로에 접근하면 그 때서야 그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서블릿은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만들어진다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스프링에서는 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DispatcherServlet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의해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Servlet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 작동되어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POJO(Plain Old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Java Object)</a:t>
            </a:r>
            <a:r>
              <a:rPr lang="ko-KR" alt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형식의 클래식한 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Java </a:t>
            </a:r>
            <a:r>
              <a:rPr lang="ko-KR" alt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클래스로 사용 가능하다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15025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If(JSP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페이지가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컴파일된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적이 없거나 또는 컴파일 후 페이지가 수정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될시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  <a:tabLst/>
              <a:defRPr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웹 컨테이너는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JSP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상응하는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서블릿이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존재하지 않을 경우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JSP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페이지를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자바소스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파일로 변환한다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  <a:tabLst/>
              <a:defRPr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JSP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페이지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(.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jsp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프로그램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(.java)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으로 변환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  <a:tabLst/>
              <a:defRPr/>
            </a:pP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프로그램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(.java)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컴파일하여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(.class)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생성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  <a:tabLst/>
              <a:defRPr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JSP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페이지에 상응하는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서블릿이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존재하면 변환과 컴파일을 하지 않음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  <a:tabLst/>
              <a:defRPr/>
            </a:pP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서블릿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(.class)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실행하여 클라이언트 요청을 처리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JSTL(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태그라이브러리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의해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if, for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등 구현가능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표현언어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(EL) ${Name}</a:t>
            </a:r>
            <a:r>
              <a:rPr lang="ko-KR" alt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 객체들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Bean</a:t>
            </a:r>
            <a:r>
              <a:rPr lang="ko-KR" alt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쉽게 접근하여 값을 받을 수 있다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90360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255020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란 의존성 주입으로 가령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객체의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기본생성자</a:t>
            </a:r>
            <a:r>
              <a:rPr lang="ko-KR" alt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실행문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B,C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객체를 생성할 경우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는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객체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종속되어 객체간의 결합도가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커지게된다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반면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setter()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메서드나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생성자에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매개변수로 들어가는 경우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객체와의 결합력이 약해지므로 유지보수를 편하게 할 수 있다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스프링에서는 개발자가 만든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들을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객체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(@Component)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 생성하고 관리하여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들을 찾아 설정에 따라 주입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(@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Autowired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시켜주는 방법을 따른다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들은 </a:t>
            </a:r>
            <a:r>
              <a:rPr lang="ko-KR" altLang="en-US" sz="1100" b="1" i="0" u="sng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싱글톤</a:t>
            </a:r>
            <a:r>
              <a:rPr lang="ko-KR" altLang="en-US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패턴</a:t>
            </a:r>
            <a:r>
              <a:rPr lang="en-US" altLang="ko-KR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ko-KR" altLang="en-US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객체 하나만 생성</a:t>
            </a:r>
            <a:r>
              <a:rPr lang="en-US" altLang="ko-KR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특징을 가진다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--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반대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&gt;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프로토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타입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객체를 여러 개 계속 생성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웹서버가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실행될 때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객체를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생성하며 객체가 생성되는 곳을 스프링에서는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IOC Container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라고 부른다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제어의 흐름을 사용자가 컨트롤 하는 것이 아니라 스프링에게 맡겨 작업을 처리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ko-KR" altLang="en-US" b="0" dirty="0" smtClean="0"/>
          </a:p>
          <a:p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696468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sz="1100" b="1" dirty="0" smtClean="0">
                <a:effectLst/>
              </a:rPr>
              <a:t>스프링 </a:t>
            </a:r>
            <a:r>
              <a:rPr lang="en-US" altLang="ko-KR" sz="1100" b="1" dirty="0" smtClean="0">
                <a:effectLst/>
              </a:rPr>
              <a:t>AOP </a:t>
            </a:r>
            <a:r>
              <a:rPr lang="ko-KR" altLang="en-US" sz="1100" b="1" dirty="0" smtClean="0">
                <a:effectLst/>
              </a:rPr>
              <a:t>특징</a:t>
            </a:r>
            <a:endParaRPr lang="ko-KR" altLang="en-US" dirty="0" smtClean="0"/>
          </a:p>
          <a:p>
            <a:pPr marL="158750" indent="0">
              <a:buNone/>
            </a:pPr>
            <a:r>
              <a:rPr lang="ko-KR" altLang="en-US" sz="1100" b="0" i="0" u="sng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프록시</a:t>
            </a:r>
            <a:r>
              <a:rPr lang="ko-KR" altLang="en-US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패턴 기반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AOP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구현체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프록시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객체를 쓰는 이유는 접근 제어 및 부가기능을 추가하기 위해서임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스프링 </a:t>
            </a:r>
            <a:r>
              <a:rPr lang="en-US" altLang="ko-KR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에만 </a:t>
            </a:r>
            <a:r>
              <a:rPr lang="en-US" altLang="ko-KR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AOP</a:t>
            </a:r>
            <a:r>
              <a:rPr lang="ko-KR" altLang="en-US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적용 가능</a:t>
            </a:r>
            <a:endParaRPr lang="en-US" altLang="ko-KR" sz="1100" b="0" i="0" u="sng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@Aspect :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위에서 설명한 흩어진 관심사를 모듈화 한 것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주로 부가기능을 모듈화함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@Target : Aspect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적용하는 곳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클래스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메서드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@Advice :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실질적으로 어떤 일을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해야할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지에 대한 것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실질적인 부가기능을 담은 구현체</a:t>
            </a:r>
            <a:r>
              <a:rPr lang="en-US" altLang="ko-KR" dirty="0" smtClean="0"/>
              <a:t> </a:t>
            </a:r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@Before 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이전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: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어드바이스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타겟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메소드가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호출되기 전에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어드바이스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기능을 수행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@After 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이후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: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타겟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메소드의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결과에 관계없이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즉 성공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예외 관계없이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타겟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메소드가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완료 되면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어드바이스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기능을 수행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AfterReturning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정상적 반환 이후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타겟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메소드가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성공적으로 결과값을 반환 후에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어드바이스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기능을 수행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AfterThrowing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예외 발생 이후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: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타겟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메소드가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수행 중 예외를 던지게 되면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어드바이스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기능을 수행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@Around (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메소드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실행 전후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: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어드바이스가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타겟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메소드를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감싸서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타겟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메소드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호출전과 후에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어드바이스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기능을 수행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457200" indent="-298450"/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AOP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Interceptor,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Filter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차이점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Interceptor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Filter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Servlet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단위에서 실행된다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반면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AOP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는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메소드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앞에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Proxy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패턴의 형태로 실행된다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1010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기존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Context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xml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 설정해 주던 것들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(Bean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생성 등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스프링 </a:t>
            </a:r>
            <a:r>
              <a:rPr lang="ko-KR" altLang="en-US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어노테이션을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이용하여 </a:t>
            </a: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xml</a:t>
            </a: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 아닌 자바코드로 간편하게 관리하게 함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ComponentScan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@Component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@Service, @Repository, @Controller, @Configuration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 붙은 클래스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들을 찾아서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Context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등록을 해주는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Annotation</a:t>
            </a:r>
          </a:p>
          <a:p>
            <a:pPr marL="158750" indent="0">
              <a:buNone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ko-KR" altLang="en-US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자동으로 등록되는 </a:t>
            </a:r>
            <a:r>
              <a:rPr lang="en-US" altLang="ko-KR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이름은 클래스의 </a:t>
            </a:r>
            <a:r>
              <a:rPr lang="ko-KR" altLang="en-US" sz="1100" b="0" i="0" u="sng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첫문자가</a:t>
            </a:r>
            <a:r>
              <a:rPr lang="ko-KR" altLang="en-US" sz="1100" b="0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소문자로 바뀐 이름이 자동적용</a:t>
            </a:r>
            <a:endParaRPr lang="en-US" altLang="ko-KR" sz="1100" b="0" i="0" u="sng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@Component</a:t>
            </a:r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@Component 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은 개발자가 직접 작성한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으로 등록하기 위한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Annotation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Autowired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속성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(field), setter method, constructor(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생성자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에서 사용하며 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Type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따라 알아서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Bean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주입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(DI)</a:t>
            </a:r>
          </a:p>
          <a:p>
            <a:pPr marL="158750" indent="0">
              <a:buNone/>
            </a:pP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n-US" altLang="ko-KR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Field</a:t>
            </a:r>
            <a:r>
              <a:rPr lang="ko-KR" altLang="en-US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사용하는 경우 기본</a:t>
            </a:r>
            <a:r>
              <a:rPr lang="en-US" altLang="ko-KR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(Default)</a:t>
            </a:r>
            <a:r>
              <a:rPr lang="ko-KR" altLang="en-US" sz="1100" b="1" i="0" u="sng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생성자</a:t>
            </a:r>
            <a:r>
              <a:rPr lang="en-US" altLang="ko-KR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ko-KR" altLang="en-US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권장</a:t>
            </a:r>
            <a:r>
              <a:rPr lang="en-US" altLang="ko-KR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명시하거나 </a:t>
            </a:r>
            <a:r>
              <a:rPr lang="ko-KR" altLang="en-US" sz="1100" b="1" i="0" u="sng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생성자들이</a:t>
            </a:r>
            <a:r>
              <a:rPr lang="ko-KR" altLang="en-US" sz="1100" b="1" i="0" u="sng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아무것도 </a:t>
            </a:r>
            <a:r>
              <a:rPr lang="ko-KR" altLang="en-US" sz="1100" b="1" i="0" u="sng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없어야함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n-US" altLang="ko-KR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lang="ko-KR" alt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으로 강제하는 방법</a:t>
            </a:r>
            <a:r>
              <a:rPr lang="en-US" altLang="ko-KR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 @Qualifier</a:t>
            </a:r>
            <a:r>
              <a:rPr lang="ko-KR" altLang="en-US" sz="1100" b="0" i="1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같이 명시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@Controller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view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동시에 사용하는 경우에 사용한다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서비스로 사용하는 경우는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ResponseBody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사용하여 객체를 반환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view(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화면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return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 주목적이다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RestController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view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가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필요없는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만 지원하는 서비스에서 사용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data(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json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xml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등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return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 주목적이다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158750" indent="0">
              <a:buNone/>
            </a:pP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RestController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= @Controller + @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ResponseBody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@Service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비즈니스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로직을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수행하는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라는 것을 나타내는 용도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@Repository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DataBase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접근하는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method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가지고 있는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에서 쓰인다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RequestMapping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요청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URL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어떤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method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가 처리할지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mapping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해주는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Annotation</a:t>
            </a: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ModelAttribute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view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에서 전달해주는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parameter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Class(VO/DTO)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멤버 변수로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binding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해주는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Annotation</a:t>
            </a: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RequestBody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ko-KR" alt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요청이 온 데이터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(JSON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이나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XML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형식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바로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나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model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매핑하기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위한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Annotation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RequestParam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request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parameter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에서 가져오는 것이다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 method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파라미터에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사용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?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moviename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thepurge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같은 쿼리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파라미터를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파싱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US" altLang="ko-KR" sz="1100" b="1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ResponseBody</a:t>
            </a: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HttpMessageConverter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를 이용하여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JSON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혹은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xml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 요청에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응답할수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있게 해주는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Annotation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altLang="ko-KR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@Transactional</a:t>
            </a:r>
          </a:p>
          <a:p>
            <a:pPr marL="158750" indent="0">
              <a:buNone/>
            </a:pPr>
            <a:r>
              <a:rPr lang="en-US" altLang="ko-KR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method 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내부에서 일어나는 데이터베이스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로직이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전부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성공하게되거나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데이터베이스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접근중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하나라도 실패하면 다시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롤백할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수 있게 해주는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Annotation</a:t>
            </a:r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sz="1100" b="0" i="0" u="sng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52302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en-US" altLang="ko-KR" sz="1100" b="1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ko-KR" alt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693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1125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911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667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66366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463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de7457949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de7457949_0_7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4155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/ Content 1" userDrawn="1">
  <p:cSld name="BLANK_1_1_1_1_1">
    <p:bg>
      <p:bgRef idx="1001">
        <a:schemeClr val="bg1"/>
      </p:bgRef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3"/>
          <p:cNvSpPr/>
          <p:nvPr/>
        </p:nvSpPr>
        <p:spPr>
          <a:xfrm rot="10800000">
            <a:off x="6533400" y="4516800"/>
            <a:ext cx="22896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BED"/>
              </a:solidFill>
            </a:endParaRPr>
          </a:p>
        </p:txBody>
      </p:sp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5767571" y="2571900"/>
            <a:ext cx="3160800" cy="15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9pPr>
          </a:lstStyle>
          <a:p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&amp; subtitle slide" userDrawn="1">
  <p:cSld name="SECTION_HEADER">
    <p:bg>
      <p:bgRef idx="1001">
        <a:schemeClr val="bg1"/>
      </p:bgRef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477425" y="2095075"/>
            <a:ext cx="3942300" cy="15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" name="Google Shape;17;p3"/>
          <p:cNvSpPr/>
          <p:nvPr/>
        </p:nvSpPr>
        <p:spPr>
          <a:xfrm rot="-5400000">
            <a:off x="-1173125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&amp; subtitle slide 1 1" userDrawn="1">
  <p:cSld name="SECTION_HEADER_1_1">
    <p:bg>
      <p:bgRef idx="1001">
        <a:schemeClr val="bg1"/>
      </p:bgRef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 flipH="1">
            <a:off x="3821950" y="1423325"/>
            <a:ext cx="3942300" cy="15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 rot="-5400000">
            <a:off x="5900000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" userDrawn="1">
  <p:cSld name="TITLE_AND_TWO_COLUMNS">
    <p:bg>
      <p:bgRef idx="1001">
        <a:schemeClr val="bg1"/>
      </p:bgRef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title"/>
          </p:nvPr>
        </p:nvSpPr>
        <p:spPr>
          <a:xfrm>
            <a:off x="1105325" y="109512"/>
            <a:ext cx="4108948" cy="4228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2400"/>
              <a:buNone/>
              <a:defRPr sz="2400">
                <a:solidFill>
                  <a:srgbClr val="20202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6" name="Google Shape;56;p11"/>
          <p:cNvSpPr/>
          <p:nvPr/>
        </p:nvSpPr>
        <p:spPr>
          <a:xfrm rot="-5400000">
            <a:off x="423818" y="411032"/>
            <a:ext cx="920663" cy="986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4"/>
          </p:nvPr>
        </p:nvSpPr>
        <p:spPr>
          <a:xfrm>
            <a:off x="1105325" y="532356"/>
            <a:ext cx="2577327" cy="3883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16500" y="1001050"/>
            <a:ext cx="6809100" cy="31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4600"/>
              <a:buNone/>
              <a:defRPr sz="4600">
                <a:solidFill>
                  <a:srgbClr val="25252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-5400000">
            <a:off x="-1173125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 rot="-5400000">
            <a:off x="-1772935" y="1844264"/>
            <a:ext cx="49506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49" r:id="rId2"/>
    <p:sldLayoutId id="2147483651" r:id="rId3"/>
    <p:sldLayoutId id="2147483657" r:id="rId4"/>
    <p:sldLayoutId id="2147483648" r:id="rId5"/>
  </p:sldLayoutIdLst>
  <p:timing>
    <p:tnLst>
      <p:par>
        <p:cTn id="1" dur="indefinite" restart="never" nodeType="tmRoot"/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velog.io/@gillog/Spring-DIDependency-Injection" TargetMode="External"/><Relationship Id="rId13" Type="http://schemas.openxmlformats.org/officeDocument/2006/relationships/hyperlink" Target="https://linked2ev.github.io/devlog/2018/11/11/JSP-5.-JSP-Compile/" TargetMode="External"/><Relationship Id="rId3" Type="http://schemas.openxmlformats.org/officeDocument/2006/relationships/hyperlink" Target="https://github.com/gilbutITbook/006895/tree/master/bookShop01/src" TargetMode="External"/><Relationship Id="rId7" Type="http://schemas.openxmlformats.org/officeDocument/2006/relationships/hyperlink" Target="https://e2e2e2.tistory.com/29" TargetMode="External"/><Relationship Id="rId12" Type="http://schemas.openxmlformats.org/officeDocument/2006/relationships/hyperlink" Target="https://velog.io/@gillog/Spring-Annotation-%EC%A0%95%EB%A6%AC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fbtmdwhd33.tistory.com/262" TargetMode="External"/><Relationship Id="rId11" Type="http://schemas.openxmlformats.org/officeDocument/2006/relationships/hyperlink" Target="https://www.youtube.com/watch?v=S065KRjXRSY" TargetMode="External"/><Relationship Id="rId5" Type="http://schemas.openxmlformats.org/officeDocument/2006/relationships/hyperlink" Target="https://velog.io/@jakeseo_me/" TargetMode="External"/><Relationship Id="rId10" Type="http://schemas.openxmlformats.org/officeDocument/2006/relationships/hyperlink" Target="https://goddaehee.tistory.com/154" TargetMode="External"/><Relationship Id="rId4" Type="http://schemas.openxmlformats.org/officeDocument/2006/relationships/hyperlink" Target="https://binux.tistory.com/32" TargetMode="External"/><Relationship Id="rId9" Type="http://schemas.openxmlformats.org/officeDocument/2006/relationships/hyperlink" Target="https://engkimbs.tistory.com/746" TargetMode="External"/><Relationship Id="rId14" Type="http://schemas.openxmlformats.org/officeDocument/2006/relationships/hyperlink" Target="https://youtu.be/rxaBwwI_JnI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slide" Target="slide5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Relationship Id="rId5" Type="http://schemas.openxmlformats.org/officeDocument/2006/relationships/slide" Target="slide6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5" Type="http://schemas.openxmlformats.org/officeDocument/2006/relationships/slide" Target="slide7.xml"/><Relationship Id="rId4" Type="http://schemas.openxmlformats.org/officeDocument/2006/relationships/image" Target="../media/image27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1.png"/><Relationship Id="rId7" Type="http://schemas.openxmlformats.org/officeDocument/2006/relationships/image" Target="../media/image34.png"/><Relationship Id="rId12" Type="http://schemas.openxmlformats.org/officeDocument/2006/relationships/slide" Target="slide8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6" Type="http://schemas.microsoft.com/office/2007/relationships/hdphoto" Target="../media/hdphoto3.wdp"/><Relationship Id="rId11" Type="http://schemas.openxmlformats.org/officeDocument/2006/relationships/image" Target="../media/image37.png"/><Relationship Id="rId5" Type="http://schemas.openxmlformats.org/officeDocument/2006/relationships/image" Target="../media/image33.png"/><Relationship Id="rId10" Type="http://schemas.microsoft.com/office/2007/relationships/hdphoto" Target="../media/hdphoto4.wdp"/><Relationship Id="rId4" Type="http://schemas.openxmlformats.org/officeDocument/2006/relationships/image" Target="../media/image32.png"/><Relationship Id="rId9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slide" Target="slide29.xml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slide" Target="slide33.xml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slide" Target="slide36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3680085" y="2571900"/>
            <a:ext cx="5248286" cy="15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5200" dirty="0" smtClean="0">
                <a:solidFill>
                  <a:srgbClr val="252525"/>
                </a:solidFill>
              </a:rPr>
              <a:t>쇼핑몰 웹 개발 </a:t>
            </a:r>
            <a:endParaRPr sz="5200" dirty="0">
              <a:solidFill>
                <a:srgbClr val="90CCF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설계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577327" cy="388307"/>
          </a:xfrm>
        </p:spPr>
        <p:txBody>
          <a:bodyPr/>
          <a:lstStyle/>
          <a:p>
            <a:r>
              <a:rPr lang="ko-KR" altLang="en-US" dirty="0" smtClean="0"/>
              <a:t>사용 툴 및 프레임워크</a:t>
            </a:r>
            <a:endParaRPr lang="ko-KR" altLang="en-US" dirty="0"/>
          </a:p>
        </p:txBody>
      </p:sp>
      <p:graphicFrame>
        <p:nvGraphicFramePr>
          <p:cNvPr id="8" name="Google Shape;287;p39"/>
          <p:cNvGraphicFramePr/>
          <p:nvPr>
            <p:extLst>
              <p:ext uri="{D42A27DB-BD31-4B8C-83A1-F6EECF244321}">
                <p14:modId xmlns:p14="http://schemas.microsoft.com/office/powerpoint/2010/main" val="1007845820"/>
              </p:ext>
            </p:extLst>
          </p:nvPr>
        </p:nvGraphicFramePr>
        <p:xfrm>
          <a:off x="976625" y="1240487"/>
          <a:ext cx="7454575" cy="3137000"/>
        </p:xfrm>
        <a:graphic>
          <a:graphicData uri="http://schemas.openxmlformats.org/drawingml/2006/table">
            <a:tbl>
              <a:tblPr>
                <a:noFill/>
                <a:tableStyleId>{1348BA6A-3095-426A-B975-EE17E0731642}</a:tableStyleId>
              </a:tblPr>
              <a:tblGrid>
                <a:gridCol w="13487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95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31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27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IDE</a:t>
                      </a:r>
                      <a:endParaRPr sz="1400" b="1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Eclipse</a:t>
                      </a:r>
                      <a:endParaRPr sz="1400" b="1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VisualStudioCode</a:t>
                      </a:r>
                      <a:endParaRPr sz="1400" b="1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888D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400" b="1" i="0" u="none" strike="noStrike" cap="none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SublimeText</a:t>
                      </a:r>
                      <a:endParaRPr sz="1400" b="1" i="0" u="none" strike="noStrike" cap="none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1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7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DBMS</a:t>
                      </a:r>
                      <a:endParaRPr sz="1400" b="1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Oracle</a:t>
                      </a:r>
                      <a:r>
                        <a:rPr lang="en-US" sz="1400" b="1" baseline="0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 DBMS</a:t>
                      </a:r>
                      <a:endParaRPr sz="1400" b="1" dirty="0">
                        <a:ln>
                          <a:noFill/>
                        </a:ln>
                        <a:solidFill>
                          <a:schemeClr val="lt1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CCF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0CCFA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lt1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0CC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7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WAS</a:t>
                      </a:r>
                      <a:endParaRPr sz="1400" b="1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Apache Tomcat</a:t>
                      </a:r>
                      <a:endParaRPr sz="1400" b="1" dirty="0">
                        <a:ln>
                          <a:noFill/>
                        </a:ln>
                        <a:solidFill>
                          <a:schemeClr val="lt1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888DE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888DE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lt1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7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Build Tool</a:t>
                      </a:r>
                      <a:endParaRPr sz="1400" b="1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cap="none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Maven</a:t>
                      </a:r>
                      <a:endParaRPr sz="1400" b="1" i="0" u="none" strike="noStrike" cap="none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1E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3C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lt1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3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934554"/>
                  </a:ext>
                </a:extLst>
              </a:tr>
              <a:tr h="627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Frame Work</a:t>
                      </a:r>
                      <a:endParaRPr sz="1400" b="1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Spring</a:t>
                      </a:r>
                      <a:endParaRPr sz="1400" b="1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 err="1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Mybatis</a:t>
                      </a:r>
                      <a:endParaRPr sz="1400" b="1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888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Tiles</a:t>
                      </a:r>
                      <a:endParaRPr sz="1400" b="1" i="0" u="none" strike="noStrike" cap="none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1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658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469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설계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577327" cy="388307"/>
          </a:xfrm>
        </p:spPr>
        <p:txBody>
          <a:bodyPr/>
          <a:lstStyle/>
          <a:p>
            <a:r>
              <a:rPr lang="ko-KR" altLang="en-US" dirty="0" smtClean="0"/>
              <a:t>사용 라이브러리</a:t>
            </a:r>
            <a:endParaRPr lang="ko-KR" altLang="en-US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843049"/>
              </p:ext>
            </p:extLst>
          </p:nvPr>
        </p:nvGraphicFramePr>
        <p:xfrm>
          <a:off x="740685" y="913168"/>
          <a:ext cx="7906406" cy="3761622"/>
        </p:xfrm>
        <a:graphic>
          <a:graphicData uri="http://schemas.openxmlformats.org/drawingml/2006/table">
            <a:tbl>
              <a:tblPr>
                <a:tableStyleId>{1348BA6A-3095-426A-B975-EE17E0731642}</a:tableStyleId>
              </a:tblPr>
              <a:tblGrid>
                <a:gridCol w="1625833">
                  <a:extLst>
                    <a:ext uri="{9D8B030D-6E8A-4147-A177-3AD203B41FA5}">
                      <a16:colId xmlns:a16="http://schemas.microsoft.com/office/drawing/2014/main" val="1445919591"/>
                    </a:ext>
                  </a:extLst>
                </a:gridCol>
                <a:gridCol w="3127765">
                  <a:extLst>
                    <a:ext uri="{9D8B030D-6E8A-4147-A177-3AD203B41FA5}">
                      <a16:colId xmlns:a16="http://schemas.microsoft.com/office/drawing/2014/main" val="2071147964"/>
                    </a:ext>
                  </a:extLst>
                </a:gridCol>
                <a:gridCol w="3152808">
                  <a:extLst>
                    <a:ext uri="{9D8B030D-6E8A-4147-A177-3AD203B41FA5}">
                      <a16:colId xmlns:a16="http://schemas.microsoft.com/office/drawing/2014/main" val="2512423211"/>
                    </a:ext>
                  </a:extLst>
                </a:gridCol>
              </a:tblGrid>
              <a:tr h="262142">
                <a:tc>
                  <a:txBody>
                    <a:bodyPr/>
                    <a:lstStyle/>
                    <a:p>
                      <a:pPr algn="ctr" fontAlgn="ctr"/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라이브러리</a:t>
                      </a: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기능</a:t>
                      </a:r>
                      <a:endParaRPr lang="ko-KR" altLang="en-US" sz="1400" b="1" i="0" u="none" strike="noStrike" cap="none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6548769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1" i="0" u="none" strike="noStrike" cap="none" dirty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스프링</a:t>
                      </a: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spring-context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commons-logging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spring-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webmvc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스프링 프레임워크 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MVC</a:t>
                      </a:r>
                      <a:r>
                        <a:rPr lang="en-US" altLang="ko-KR" sz="1000" b="0" i="0" u="none" strike="noStrike" cap="none" baseline="0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ko-KR" altLang="en-US" sz="1000" b="0" i="0" u="none" strike="noStrike" cap="none" baseline="0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기능 제공</a:t>
                      </a:r>
                      <a:endParaRPr lang="ko-KR" alt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658849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AOP</a:t>
                      </a: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spring-</a:t>
                      </a:r>
                      <a:r>
                        <a:rPr lang="en-US" sz="1000" b="0" i="0" u="none" strike="noStrike" cap="none" dirty="0" err="1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aop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스프링 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AOP 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기능 제공</a:t>
                      </a:r>
                      <a:endParaRPr lang="ko-KR" alt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141209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AspectJ</a:t>
                      </a: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Aspectjrt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| 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aspectjweaver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Aspectjtools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스프링 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AOP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기능 확장</a:t>
                      </a:r>
                      <a:endParaRPr lang="ko-KR" alt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47227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로그</a:t>
                      </a: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slf4j-api | 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jcl-over-slf4j | slf4j-log4j12 | log4j | mail | </a:t>
                      </a:r>
                      <a:r>
                        <a:rPr lang="en-US" altLang="ko-KR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jms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| </a:t>
                      </a:r>
                      <a:r>
                        <a:rPr lang="en-US" altLang="ko-KR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jmxtools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| </a:t>
                      </a:r>
                      <a:r>
                        <a:rPr lang="en-US" altLang="ko-KR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jmxri</a:t>
                      </a:r>
                      <a:endParaRPr lang="en-US" altLang="ko-KR" sz="1000" b="0" i="0" u="none" strike="noStrike" cap="none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로그 관련 기능 제공</a:t>
                      </a:r>
                      <a:endParaRPr lang="ko-KR" alt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4078418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 err="1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서블릿</a:t>
                      </a:r>
                      <a:r>
                        <a:rPr lang="en-US" altLang="ko-KR" sz="1400" b="1" i="0" u="none" strike="noStrike" cap="none" dirty="0" smtClean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, JSP</a:t>
                      </a:r>
                      <a:endParaRPr lang="ko-KR" altLang="en-US" sz="1400" b="1" i="0" u="none" strike="noStrike" cap="none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servlet-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api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jsp-api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Jstl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서블릿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, JSP 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기능 제공</a:t>
                      </a:r>
                      <a:endParaRPr lang="en-US" altLang="ko-KR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898726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테스트</a:t>
                      </a: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Junit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Junit Test 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기능 제공</a:t>
                      </a:r>
                      <a:endParaRPr lang="en-US" altLang="ko-KR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111348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JDBC</a:t>
                      </a: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OracleDriver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mysql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-connector-java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Oracle RDBMS 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연동</a:t>
                      </a:r>
                      <a:endParaRPr lang="en-US" altLang="ko-KR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4609983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 err="1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마이바티스</a:t>
                      </a:r>
                      <a:endParaRPr lang="ko-KR" altLang="en-US" sz="1400" b="1" i="0" u="none" strike="noStrike" cap="none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commons-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beanutils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| commons-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dbcp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| 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mybatis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mybatis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-spring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cglib-nodep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마이바티스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프레임워크 제공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(SQL)</a:t>
                      </a:r>
                      <a:endParaRPr lang="en-US" altLang="ko-KR" sz="800" b="0" i="0" u="none" strike="noStrike" dirty="0" smtClean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6263701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 err="1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타일즈</a:t>
                      </a:r>
                      <a:endParaRPr lang="ko-KR" altLang="en-US" sz="1400" b="1" i="0" u="none" strike="noStrike" cap="none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tiles-core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tiles-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jsp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| tiles-servlet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타일즈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프레임워크 제공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(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화면분할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)</a:t>
                      </a:r>
                      <a:endParaRPr lang="en-US" altLang="ko-KR" sz="800" b="0" i="0" u="none" strike="noStrike" dirty="0" smtClean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248952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파일업로드</a:t>
                      </a: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commons-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io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|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commons-</a:t>
                      </a:r>
                      <a:r>
                        <a:rPr 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fileupload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파일 업로드 기능</a:t>
                      </a:r>
                      <a:endParaRPr lang="en-US" altLang="ko-KR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473776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 err="1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썸네일</a:t>
                      </a:r>
                      <a:endParaRPr lang="ko-KR" altLang="en-US" sz="1400" b="1" i="0" u="none" strike="noStrike" cap="none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err="1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thumbnailator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이미지 파일 정보 </a:t>
                      </a:r>
                      <a:r>
                        <a:rPr lang="ko-KR" alt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수정기능</a:t>
                      </a:r>
                      <a:endParaRPr lang="en-US" altLang="ko-KR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999675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400" b="1" i="0" u="none" strike="noStrike" cap="none" dirty="0" err="1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제이쿼리</a:t>
                      </a:r>
                      <a:endParaRPr lang="ko-KR" altLang="en-US" sz="1400" b="1" i="0" u="none" strike="noStrike" cap="none" dirty="0">
                        <a:ln>
                          <a:noFill/>
                        </a:ln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err="1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jquery</a:t>
                      </a:r>
                      <a:endParaRPr lang="en-US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제이쿼리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기능</a:t>
                      </a:r>
                      <a:endParaRPr lang="en-US" altLang="ko-KR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549161"/>
                  </a:ext>
                </a:extLst>
              </a:tr>
              <a:tr h="262142"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i="0" u="none" strike="noStrike" cap="none" dirty="0">
                          <a:ln>
                            <a:noFill/>
                          </a:ln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JSON</a:t>
                      </a: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 err="1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json</a:t>
                      </a:r>
                      <a:r>
                        <a:rPr lang="en-US" sz="1000" b="0" i="0" u="none" strike="noStrike" cap="none" dirty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-lib</a:t>
                      </a:r>
                    </a:p>
                  </a:txBody>
                  <a:tcPr marL="3159" marR="3159" marT="31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Json</a:t>
                      </a:r>
                      <a:r>
                        <a:rPr lang="en-US" altLang="ko-KR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</a:t>
                      </a:r>
                      <a:r>
                        <a:rPr lang="ko-KR" altLang="en-US" sz="10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오브젝트 기능</a:t>
                      </a:r>
                      <a:endParaRPr lang="en-US" altLang="ko-KR" sz="10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marL="3159" marR="3159" marT="3159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0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725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설계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577327" cy="388307"/>
          </a:xfrm>
        </p:spPr>
        <p:txBody>
          <a:bodyPr/>
          <a:lstStyle/>
          <a:p>
            <a:r>
              <a:rPr lang="en-US" altLang="ko-KR" dirty="0" smtClean="0"/>
              <a:t>DB </a:t>
            </a:r>
            <a:r>
              <a:rPr lang="ko-KR" altLang="en-US" dirty="0" smtClean="0"/>
              <a:t>설계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3706" y="953180"/>
            <a:ext cx="6434459" cy="390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36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설계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577327" cy="388307"/>
          </a:xfrm>
        </p:spPr>
        <p:txBody>
          <a:bodyPr/>
          <a:lstStyle/>
          <a:p>
            <a:r>
              <a:rPr lang="ko-KR" altLang="en-US" dirty="0" err="1" smtClean="0"/>
              <a:t>백엔드</a:t>
            </a:r>
            <a:r>
              <a:rPr lang="ko-KR" altLang="en-US" dirty="0" smtClean="0"/>
              <a:t> 기능 설계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846190" y="1173724"/>
            <a:ext cx="1751100" cy="1454719"/>
            <a:chOff x="562221" y="1290575"/>
            <a:chExt cx="1751100" cy="1454719"/>
          </a:xfrm>
        </p:grpSpPr>
        <p:sp>
          <p:nvSpPr>
            <p:cNvPr id="7" name="Google Shape;451;p45"/>
            <p:cNvSpPr txBox="1">
              <a:spLocks/>
            </p:cNvSpPr>
            <p:nvPr/>
          </p:nvSpPr>
          <p:spPr>
            <a:xfrm>
              <a:off x="562221" y="1929347"/>
              <a:ext cx="1751100" cy="8159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9pPr>
            </a:lstStyle>
            <a:p>
              <a:pPr marL="0" indent="0" algn="ctr">
                <a:buFont typeface="Spectral Light"/>
                <a:buNone/>
              </a:pPr>
              <a:r>
                <a:rPr lang="ko-KR" altLang="en-US" dirty="0" err="1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회원기능</a:t>
              </a:r>
              <a: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/>
              </a:r>
              <a:b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</a:br>
              <a:r>
                <a:rPr lang="ko-KR" altLang="en-US" sz="1000" dirty="0" smtClean="0">
                  <a:solidFill>
                    <a:srgbClr val="252525"/>
                  </a:solidFill>
                </a:rPr>
                <a:t>회원가입</a:t>
              </a:r>
              <a:endParaRPr lang="en-US" altLang="ko-KR" sz="1000" dirty="0" smtClean="0">
                <a:solidFill>
                  <a:srgbClr val="252525"/>
                </a:solidFill>
              </a:endParaRP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smtClean="0">
                  <a:solidFill>
                    <a:srgbClr val="252525"/>
                  </a:solidFill>
                </a:rPr>
                <a:t>로그인</a:t>
              </a:r>
              <a:endParaRPr lang="en-US" altLang="ko-KR" sz="1000" dirty="0" smtClean="0">
                <a:solidFill>
                  <a:srgbClr val="252525"/>
                </a:solidFill>
              </a:endParaRP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smtClean="0">
                  <a:solidFill>
                    <a:srgbClr val="252525"/>
                  </a:solidFill>
                </a:rPr>
                <a:t>로그아웃</a:t>
              </a:r>
              <a:endParaRPr lang="en-US" sz="1000" dirty="0">
                <a:solidFill>
                  <a:srgbClr val="252525"/>
                </a:solidFill>
              </a:endParaRPr>
            </a:p>
          </p:txBody>
        </p:sp>
        <p:grpSp>
          <p:nvGrpSpPr>
            <p:cNvPr id="8" name="Google Shape;460;p45"/>
            <p:cNvGrpSpPr/>
            <p:nvPr/>
          </p:nvGrpSpPr>
          <p:grpSpPr>
            <a:xfrm>
              <a:off x="1150069" y="1290575"/>
              <a:ext cx="575416" cy="576112"/>
              <a:chOff x="-61784125" y="1931250"/>
              <a:chExt cx="316650" cy="317050"/>
            </a:xfrm>
          </p:grpSpPr>
          <p:sp>
            <p:nvSpPr>
              <p:cNvPr id="9" name="Google Shape;461;p45"/>
              <p:cNvSpPr/>
              <p:nvPr/>
            </p:nvSpPr>
            <p:spPr>
              <a:xfrm>
                <a:off x="-61688025" y="1931250"/>
                <a:ext cx="124450" cy="134300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5372" extrusionOk="0">
                    <a:moveTo>
                      <a:pt x="2497" y="845"/>
                    </a:moveTo>
                    <a:cubicBezTo>
                      <a:pt x="2709" y="845"/>
                      <a:pt x="2922" y="922"/>
                      <a:pt x="3088" y="1087"/>
                    </a:cubicBezTo>
                    <a:cubicBezTo>
                      <a:pt x="3277" y="1276"/>
                      <a:pt x="3340" y="1591"/>
                      <a:pt x="3277" y="1906"/>
                    </a:cubicBezTo>
                    <a:cubicBezTo>
                      <a:pt x="3182" y="2190"/>
                      <a:pt x="2993" y="2410"/>
                      <a:pt x="2709" y="2442"/>
                    </a:cubicBezTo>
                    <a:cubicBezTo>
                      <a:pt x="2625" y="2467"/>
                      <a:pt x="2545" y="2479"/>
                      <a:pt x="2469" y="2479"/>
                    </a:cubicBezTo>
                    <a:cubicBezTo>
                      <a:pt x="2259" y="2479"/>
                      <a:pt x="2075" y="2391"/>
                      <a:pt x="1890" y="2253"/>
                    </a:cubicBezTo>
                    <a:cubicBezTo>
                      <a:pt x="1701" y="2032"/>
                      <a:pt x="1607" y="1717"/>
                      <a:pt x="1701" y="1434"/>
                    </a:cubicBezTo>
                    <a:cubicBezTo>
                      <a:pt x="1800" y="1059"/>
                      <a:pt x="2145" y="845"/>
                      <a:pt x="2497" y="845"/>
                    </a:cubicBezTo>
                    <a:close/>
                    <a:moveTo>
                      <a:pt x="2520" y="3324"/>
                    </a:moveTo>
                    <a:cubicBezTo>
                      <a:pt x="3277" y="3324"/>
                      <a:pt x="3907" y="3828"/>
                      <a:pt x="4096" y="4553"/>
                    </a:cubicBezTo>
                    <a:lnTo>
                      <a:pt x="914" y="4553"/>
                    </a:lnTo>
                    <a:cubicBezTo>
                      <a:pt x="1103" y="3828"/>
                      <a:pt x="1733" y="3324"/>
                      <a:pt x="2520" y="3324"/>
                    </a:cubicBezTo>
                    <a:close/>
                    <a:moveTo>
                      <a:pt x="2510" y="1"/>
                    </a:moveTo>
                    <a:cubicBezTo>
                      <a:pt x="1805" y="1"/>
                      <a:pt x="1113" y="455"/>
                      <a:pt x="914" y="1213"/>
                    </a:cubicBezTo>
                    <a:cubicBezTo>
                      <a:pt x="756" y="1780"/>
                      <a:pt x="914" y="2347"/>
                      <a:pt x="1292" y="2789"/>
                    </a:cubicBezTo>
                    <a:cubicBezTo>
                      <a:pt x="567" y="3198"/>
                      <a:pt x="0" y="3986"/>
                      <a:pt x="0" y="4931"/>
                    </a:cubicBezTo>
                    <a:cubicBezTo>
                      <a:pt x="0" y="5183"/>
                      <a:pt x="189" y="5372"/>
                      <a:pt x="441" y="5372"/>
                    </a:cubicBezTo>
                    <a:lnTo>
                      <a:pt x="4568" y="5372"/>
                    </a:lnTo>
                    <a:cubicBezTo>
                      <a:pt x="4820" y="5372"/>
                      <a:pt x="4978" y="5183"/>
                      <a:pt x="4978" y="4931"/>
                    </a:cubicBezTo>
                    <a:cubicBezTo>
                      <a:pt x="4978" y="3986"/>
                      <a:pt x="4442" y="3198"/>
                      <a:pt x="3718" y="2789"/>
                    </a:cubicBezTo>
                    <a:cubicBezTo>
                      <a:pt x="3907" y="2568"/>
                      <a:pt x="4033" y="2347"/>
                      <a:pt x="4096" y="2064"/>
                    </a:cubicBezTo>
                    <a:cubicBezTo>
                      <a:pt x="4253" y="1528"/>
                      <a:pt x="4096" y="930"/>
                      <a:pt x="3655" y="489"/>
                    </a:cubicBezTo>
                    <a:cubicBezTo>
                      <a:pt x="3331" y="153"/>
                      <a:pt x="2918" y="1"/>
                      <a:pt x="2510" y="1"/>
                    </a:cubicBezTo>
                    <a:close/>
                  </a:path>
                </a:pathLst>
              </a:custGeom>
              <a:solidFill>
                <a:srgbClr val="90CC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62;p45"/>
              <p:cNvSpPr/>
              <p:nvPr/>
            </p:nvSpPr>
            <p:spPr>
              <a:xfrm>
                <a:off x="-61784125" y="2113325"/>
                <a:ext cx="124450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4978" h="5399" extrusionOk="0">
                    <a:moveTo>
                      <a:pt x="2482" y="848"/>
                    </a:moveTo>
                    <a:cubicBezTo>
                      <a:pt x="2688" y="848"/>
                      <a:pt x="2895" y="921"/>
                      <a:pt x="3056" y="1082"/>
                    </a:cubicBezTo>
                    <a:cubicBezTo>
                      <a:pt x="3245" y="1271"/>
                      <a:pt x="3340" y="1586"/>
                      <a:pt x="3245" y="1901"/>
                    </a:cubicBezTo>
                    <a:cubicBezTo>
                      <a:pt x="3182" y="2185"/>
                      <a:pt x="2993" y="2437"/>
                      <a:pt x="2710" y="2468"/>
                    </a:cubicBezTo>
                    <a:cubicBezTo>
                      <a:pt x="2633" y="2483"/>
                      <a:pt x="2559" y="2491"/>
                      <a:pt x="2487" y="2491"/>
                    </a:cubicBezTo>
                    <a:cubicBezTo>
                      <a:pt x="2261" y="2491"/>
                      <a:pt x="2058" y="2415"/>
                      <a:pt x="1891" y="2248"/>
                    </a:cubicBezTo>
                    <a:cubicBezTo>
                      <a:pt x="1670" y="2059"/>
                      <a:pt x="1607" y="1743"/>
                      <a:pt x="1670" y="1428"/>
                    </a:cubicBezTo>
                    <a:cubicBezTo>
                      <a:pt x="1770" y="1068"/>
                      <a:pt x="2124" y="848"/>
                      <a:pt x="2482" y="848"/>
                    </a:cubicBezTo>
                    <a:close/>
                    <a:moveTo>
                      <a:pt x="2458" y="3319"/>
                    </a:moveTo>
                    <a:cubicBezTo>
                      <a:pt x="3245" y="3319"/>
                      <a:pt x="3907" y="3854"/>
                      <a:pt x="4096" y="4547"/>
                    </a:cubicBezTo>
                    <a:lnTo>
                      <a:pt x="883" y="4547"/>
                    </a:lnTo>
                    <a:cubicBezTo>
                      <a:pt x="1040" y="3886"/>
                      <a:pt x="1733" y="3319"/>
                      <a:pt x="2458" y="3319"/>
                    </a:cubicBezTo>
                    <a:close/>
                    <a:moveTo>
                      <a:pt x="2509" y="1"/>
                    </a:moveTo>
                    <a:cubicBezTo>
                      <a:pt x="1812" y="1"/>
                      <a:pt x="1143" y="437"/>
                      <a:pt x="946" y="1208"/>
                    </a:cubicBezTo>
                    <a:cubicBezTo>
                      <a:pt x="788" y="1806"/>
                      <a:pt x="946" y="2342"/>
                      <a:pt x="1324" y="2783"/>
                    </a:cubicBezTo>
                    <a:cubicBezTo>
                      <a:pt x="568" y="3224"/>
                      <a:pt x="32" y="4012"/>
                      <a:pt x="32" y="4957"/>
                    </a:cubicBezTo>
                    <a:cubicBezTo>
                      <a:pt x="0" y="5209"/>
                      <a:pt x="189" y="5398"/>
                      <a:pt x="410" y="5398"/>
                    </a:cubicBezTo>
                    <a:lnTo>
                      <a:pt x="4569" y="5398"/>
                    </a:lnTo>
                    <a:cubicBezTo>
                      <a:pt x="4789" y="5398"/>
                      <a:pt x="4978" y="5209"/>
                      <a:pt x="4978" y="4988"/>
                    </a:cubicBezTo>
                    <a:cubicBezTo>
                      <a:pt x="4978" y="4043"/>
                      <a:pt x="4474" y="3256"/>
                      <a:pt x="3718" y="2815"/>
                    </a:cubicBezTo>
                    <a:cubicBezTo>
                      <a:pt x="3939" y="2626"/>
                      <a:pt x="4033" y="2374"/>
                      <a:pt x="4128" y="2090"/>
                    </a:cubicBezTo>
                    <a:cubicBezTo>
                      <a:pt x="4285" y="1523"/>
                      <a:pt x="4128" y="924"/>
                      <a:pt x="3687" y="483"/>
                    </a:cubicBezTo>
                    <a:cubicBezTo>
                      <a:pt x="3346" y="155"/>
                      <a:pt x="2923" y="1"/>
                      <a:pt x="2509" y="1"/>
                    </a:cubicBezTo>
                    <a:close/>
                  </a:path>
                </a:pathLst>
              </a:custGeom>
              <a:solidFill>
                <a:srgbClr val="90CC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463;p45"/>
              <p:cNvSpPr/>
              <p:nvPr/>
            </p:nvSpPr>
            <p:spPr>
              <a:xfrm>
                <a:off x="-61591150" y="2113325"/>
                <a:ext cx="123675" cy="134175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5367" extrusionOk="0">
                    <a:moveTo>
                      <a:pt x="2482" y="848"/>
                    </a:moveTo>
                    <a:cubicBezTo>
                      <a:pt x="2688" y="848"/>
                      <a:pt x="2895" y="921"/>
                      <a:pt x="3056" y="1082"/>
                    </a:cubicBezTo>
                    <a:cubicBezTo>
                      <a:pt x="3245" y="1271"/>
                      <a:pt x="3340" y="1586"/>
                      <a:pt x="3245" y="1901"/>
                    </a:cubicBezTo>
                    <a:cubicBezTo>
                      <a:pt x="3182" y="2185"/>
                      <a:pt x="2993" y="2437"/>
                      <a:pt x="2710" y="2468"/>
                    </a:cubicBezTo>
                    <a:cubicBezTo>
                      <a:pt x="2633" y="2483"/>
                      <a:pt x="2559" y="2491"/>
                      <a:pt x="2486" y="2491"/>
                    </a:cubicBezTo>
                    <a:cubicBezTo>
                      <a:pt x="2261" y="2491"/>
                      <a:pt x="2057" y="2415"/>
                      <a:pt x="1890" y="2248"/>
                    </a:cubicBezTo>
                    <a:cubicBezTo>
                      <a:pt x="1670" y="2059"/>
                      <a:pt x="1607" y="1743"/>
                      <a:pt x="1670" y="1428"/>
                    </a:cubicBezTo>
                    <a:cubicBezTo>
                      <a:pt x="1770" y="1068"/>
                      <a:pt x="2124" y="848"/>
                      <a:pt x="2482" y="848"/>
                    </a:cubicBezTo>
                    <a:close/>
                    <a:moveTo>
                      <a:pt x="2521" y="3382"/>
                    </a:moveTo>
                    <a:cubicBezTo>
                      <a:pt x="3308" y="3382"/>
                      <a:pt x="3938" y="3886"/>
                      <a:pt x="4127" y="4579"/>
                    </a:cubicBezTo>
                    <a:lnTo>
                      <a:pt x="882" y="4579"/>
                    </a:lnTo>
                    <a:cubicBezTo>
                      <a:pt x="1103" y="3886"/>
                      <a:pt x="1733" y="3382"/>
                      <a:pt x="2521" y="3382"/>
                    </a:cubicBezTo>
                    <a:close/>
                    <a:moveTo>
                      <a:pt x="2467" y="1"/>
                    </a:moveTo>
                    <a:cubicBezTo>
                      <a:pt x="1761" y="1"/>
                      <a:pt x="1080" y="437"/>
                      <a:pt x="882" y="1208"/>
                    </a:cubicBezTo>
                    <a:cubicBezTo>
                      <a:pt x="725" y="1806"/>
                      <a:pt x="882" y="2342"/>
                      <a:pt x="1292" y="2783"/>
                    </a:cubicBezTo>
                    <a:cubicBezTo>
                      <a:pt x="536" y="3224"/>
                      <a:pt x="0" y="4012"/>
                      <a:pt x="0" y="4957"/>
                    </a:cubicBezTo>
                    <a:cubicBezTo>
                      <a:pt x="0" y="5178"/>
                      <a:pt x="189" y="5367"/>
                      <a:pt x="378" y="5367"/>
                    </a:cubicBezTo>
                    <a:lnTo>
                      <a:pt x="4505" y="5367"/>
                    </a:lnTo>
                    <a:cubicBezTo>
                      <a:pt x="4757" y="5367"/>
                      <a:pt x="4946" y="5178"/>
                      <a:pt x="4946" y="4957"/>
                    </a:cubicBezTo>
                    <a:cubicBezTo>
                      <a:pt x="4946" y="4075"/>
                      <a:pt x="4442" y="3256"/>
                      <a:pt x="3686" y="2815"/>
                    </a:cubicBezTo>
                    <a:cubicBezTo>
                      <a:pt x="3875" y="2626"/>
                      <a:pt x="4001" y="2374"/>
                      <a:pt x="4096" y="2090"/>
                    </a:cubicBezTo>
                    <a:cubicBezTo>
                      <a:pt x="4253" y="1523"/>
                      <a:pt x="4096" y="924"/>
                      <a:pt x="3655" y="483"/>
                    </a:cubicBezTo>
                    <a:cubicBezTo>
                      <a:pt x="3314" y="155"/>
                      <a:pt x="2887" y="1"/>
                      <a:pt x="2467" y="1"/>
                    </a:cubicBezTo>
                    <a:close/>
                  </a:path>
                </a:pathLst>
              </a:custGeom>
              <a:solidFill>
                <a:srgbClr val="90CC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464;p45"/>
              <p:cNvSpPr/>
              <p:nvPr/>
            </p:nvSpPr>
            <p:spPr>
              <a:xfrm>
                <a:off x="-61677800" y="2072225"/>
                <a:ext cx="1063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2498" extrusionOk="0">
                    <a:moveTo>
                      <a:pt x="2096" y="1"/>
                    </a:moveTo>
                    <a:cubicBezTo>
                      <a:pt x="1985" y="1"/>
                      <a:pt x="1875" y="48"/>
                      <a:pt x="1796" y="142"/>
                    </a:cubicBezTo>
                    <a:lnTo>
                      <a:pt x="158" y="1781"/>
                    </a:lnTo>
                    <a:cubicBezTo>
                      <a:pt x="1" y="1938"/>
                      <a:pt x="1" y="2222"/>
                      <a:pt x="158" y="2379"/>
                    </a:cubicBezTo>
                    <a:cubicBezTo>
                      <a:pt x="237" y="2458"/>
                      <a:pt x="339" y="2497"/>
                      <a:pt x="442" y="2497"/>
                    </a:cubicBezTo>
                    <a:cubicBezTo>
                      <a:pt x="544" y="2497"/>
                      <a:pt x="646" y="2458"/>
                      <a:pt x="725" y="2379"/>
                    </a:cubicBezTo>
                    <a:lnTo>
                      <a:pt x="2111" y="993"/>
                    </a:lnTo>
                    <a:lnTo>
                      <a:pt x="3498" y="2379"/>
                    </a:lnTo>
                    <a:cubicBezTo>
                      <a:pt x="3576" y="2458"/>
                      <a:pt x="3687" y="2497"/>
                      <a:pt x="3797" y="2497"/>
                    </a:cubicBezTo>
                    <a:cubicBezTo>
                      <a:pt x="3907" y="2497"/>
                      <a:pt x="4017" y="2458"/>
                      <a:pt x="4096" y="2379"/>
                    </a:cubicBezTo>
                    <a:cubicBezTo>
                      <a:pt x="4254" y="2222"/>
                      <a:pt x="4254" y="1938"/>
                      <a:pt x="4096" y="1781"/>
                    </a:cubicBezTo>
                    <a:lnTo>
                      <a:pt x="2395" y="142"/>
                    </a:lnTo>
                    <a:cubicBezTo>
                      <a:pt x="2316" y="48"/>
                      <a:pt x="2206" y="1"/>
                      <a:pt x="2096" y="1"/>
                    </a:cubicBezTo>
                    <a:close/>
                  </a:path>
                </a:pathLst>
              </a:custGeom>
              <a:solidFill>
                <a:srgbClr val="90CC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" name="그룹 5"/>
          <p:cNvGrpSpPr/>
          <p:nvPr/>
        </p:nvGrpSpPr>
        <p:grpSpPr>
          <a:xfrm>
            <a:off x="1403566" y="2963329"/>
            <a:ext cx="1948216" cy="1525376"/>
            <a:chOff x="535549" y="3223504"/>
            <a:chExt cx="1948216" cy="1525376"/>
          </a:xfrm>
        </p:grpSpPr>
        <p:grpSp>
          <p:nvGrpSpPr>
            <p:cNvPr id="13" name="Google Shape;712;p59"/>
            <p:cNvGrpSpPr/>
            <p:nvPr/>
          </p:nvGrpSpPr>
          <p:grpSpPr>
            <a:xfrm>
              <a:off x="1206481" y="3223504"/>
              <a:ext cx="583960" cy="565345"/>
              <a:chOff x="4815575" y="1416800"/>
              <a:chExt cx="73750" cy="71400"/>
            </a:xfrm>
          </p:grpSpPr>
          <p:sp>
            <p:nvSpPr>
              <p:cNvPr id="14" name="Google Shape;713;p59"/>
              <p:cNvSpPr/>
              <p:nvPr/>
            </p:nvSpPr>
            <p:spPr>
              <a:xfrm>
                <a:off x="4815575" y="1416800"/>
                <a:ext cx="4310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086" extrusionOk="0">
                    <a:moveTo>
                      <a:pt x="1327" y="1"/>
                    </a:moveTo>
                    <a:lnTo>
                      <a:pt x="1327" y="181"/>
                    </a:lnTo>
                    <a:cubicBezTo>
                      <a:pt x="469" y="361"/>
                      <a:pt x="0" y="1299"/>
                      <a:pt x="375" y="2085"/>
                    </a:cubicBezTo>
                    <a:lnTo>
                      <a:pt x="772" y="1818"/>
                    </a:lnTo>
                    <a:cubicBezTo>
                      <a:pt x="729" y="1717"/>
                      <a:pt x="707" y="1609"/>
                      <a:pt x="707" y="1501"/>
                    </a:cubicBezTo>
                    <a:cubicBezTo>
                      <a:pt x="714" y="1111"/>
                      <a:pt x="959" y="772"/>
                      <a:pt x="1327" y="657"/>
                    </a:cubicBezTo>
                    <a:lnTo>
                      <a:pt x="1327" y="823"/>
                    </a:lnTo>
                    <a:lnTo>
                      <a:pt x="1724" y="426"/>
                    </a:lnTo>
                    <a:lnTo>
                      <a:pt x="1327" y="1"/>
                    </a:lnTo>
                    <a:close/>
                  </a:path>
                </a:pathLst>
              </a:custGeom>
              <a:solidFill>
                <a:srgbClr val="90CC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714;p59"/>
              <p:cNvSpPr/>
              <p:nvPr/>
            </p:nvSpPr>
            <p:spPr>
              <a:xfrm>
                <a:off x="4861725" y="1421125"/>
                <a:ext cx="27600" cy="5125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2050" extrusionOk="0">
                    <a:moveTo>
                      <a:pt x="0" y="1"/>
                    </a:moveTo>
                    <a:lnTo>
                      <a:pt x="0" y="477"/>
                    </a:lnTo>
                    <a:cubicBezTo>
                      <a:pt x="375" y="592"/>
                      <a:pt x="635" y="938"/>
                      <a:pt x="635" y="1328"/>
                    </a:cubicBezTo>
                    <a:cubicBezTo>
                      <a:pt x="635" y="1429"/>
                      <a:pt x="621" y="1530"/>
                      <a:pt x="585" y="1624"/>
                    </a:cubicBezTo>
                    <a:lnTo>
                      <a:pt x="404" y="1494"/>
                    </a:lnTo>
                    <a:lnTo>
                      <a:pt x="513" y="2049"/>
                    </a:lnTo>
                    <a:lnTo>
                      <a:pt x="1089" y="1963"/>
                    </a:lnTo>
                    <a:lnTo>
                      <a:pt x="981" y="1883"/>
                    </a:lnTo>
                    <a:cubicBezTo>
                      <a:pt x="1061" y="1710"/>
                      <a:pt x="1104" y="1523"/>
                      <a:pt x="1104" y="1328"/>
                    </a:cubicBezTo>
                    <a:cubicBezTo>
                      <a:pt x="1104" y="679"/>
                      <a:pt x="635" y="123"/>
                      <a:pt x="0" y="1"/>
                    </a:cubicBezTo>
                    <a:close/>
                  </a:path>
                </a:pathLst>
              </a:custGeom>
              <a:solidFill>
                <a:srgbClr val="4888D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715;p59"/>
              <p:cNvSpPr/>
              <p:nvPr/>
            </p:nvSpPr>
            <p:spPr>
              <a:xfrm>
                <a:off x="4829450" y="1467825"/>
                <a:ext cx="49250" cy="20375"/>
              </a:xfrm>
              <a:custGeom>
                <a:avLst/>
                <a:gdLst/>
                <a:ahLst/>
                <a:cxnLst/>
                <a:rect l="l" t="t" r="r" b="b"/>
                <a:pathLst>
                  <a:path w="1970" h="815" extrusionOk="0">
                    <a:moveTo>
                      <a:pt x="109" y="1"/>
                    </a:moveTo>
                    <a:lnTo>
                      <a:pt x="0" y="556"/>
                    </a:lnTo>
                    <a:lnTo>
                      <a:pt x="137" y="462"/>
                    </a:lnTo>
                    <a:cubicBezTo>
                      <a:pt x="394" y="698"/>
                      <a:pt x="720" y="815"/>
                      <a:pt x="1045" y="815"/>
                    </a:cubicBezTo>
                    <a:cubicBezTo>
                      <a:pt x="1378" y="815"/>
                      <a:pt x="1710" y="692"/>
                      <a:pt x="1969" y="448"/>
                    </a:cubicBezTo>
                    <a:lnTo>
                      <a:pt x="1969" y="441"/>
                    </a:lnTo>
                    <a:lnTo>
                      <a:pt x="1573" y="174"/>
                    </a:lnTo>
                    <a:cubicBezTo>
                      <a:pt x="1418" y="292"/>
                      <a:pt x="1232" y="352"/>
                      <a:pt x="1046" y="352"/>
                    </a:cubicBezTo>
                    <a:cubicBezTo>
                      <a:pt x="868" y="352"/>
                      <a:pt x="689" y="297"/>
                      <a:pt x="534" y="188"/>
                    </a:cubicBezTo>
                    <a:lnTo>
                      <a:pt x="678" y="9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rgbClr val="0056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" name="Google Shape;451;p45"/>
            <p:cNvSpPr txBox="1">
              <a:spLocks/>
            </p:cNvSpPr>
            <p:nvPr/>
          </p:nvSpPr>
          <p:spPr>
            <a:xfrm>
              <a:off x="535549" y="3744897"/>
              <a:ext cx="1948216" cy="10039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9pPr>
            </a:lstStyle>
            <a:p>
              <a:pPr marL="0" indent="0" algn="ctr">
                <a:buFont typeface="Spectral Light"/>
                <a:buNone/>
              </a:pPr>
              <a:r>
                <a:rPr lang="ko-KR" altLang="en-US" dirty="0" err="1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공통기능</a:t>
              </a:r>
              <a: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/>
              </a:r>
              <a:b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</a:br>
              <a:r>
                <a:rPr lang="ko-KR" altLang="en-US" sz="1000" dirty="0" err="1" smtClean="0">
                  <a:solidFill>
                    <a:srgbClr val="252525"/>
                  </a:solidFill>
                </a:rPr>
                <a:t>뷰네임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 </a:t>
              </a:r>
              <a:r>
                <a:rPr lang="ko-KR" altLang="en-US" sz="1000" dirty="0" err="1" smtClean="0">
                  <a:solidFill>
                    <a:srgbClr val="252525"/>
                  </a:solidFill>
                </a:rPr>
                <a:t>인터셉터</a:t>
              </a:r>
              <a:endParaRPr lang="en-US" altLang="ko-KR" sz="1000" dirty="0" smtClean="0">
                <a:solidFill>
                  <a:srgbClr val="252525"/>
                </a:solidFill>
              </a:endParaRP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smtClean="0">
                  <a:solidFill>
                    <a:srgbClr val="252525"/>
                  </a:solidFill>
                </a:rPr>
                <a:t>로그</a:t>
              </a:r>
              <a:endParaRPr lang="en-US" altLang="ko-KR" sz="1000" dirty="0" smtClean="0">
                <a:solidFill>
                  <a:srgbClr val="252525"/>
                </a:solidFill>
              </a:endParaRP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smtClean="0">
                  <a:solidFill>
                    <a:srgbClr val="252525"/>
                  </a:solidFill>
                </a:rPr>
                <a:t>파일 업로드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/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다운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/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삭제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/</a:t>
              </a:r>
              <a:r>
                <a:rPr lang="ko-KR" altLang="en-US" sz="1000" dirty="0" err="1" smtClean="0">
                  <a:solidFill>
                    <a:srgbClr val="252525"/>
                  </a:solidFill>
                </a:rPr>
                <a:t>썸네일</a:t>
              </a:r>
              <a:endParaRPr lang="en-US" sz="1000" dirty="0">
                <a:solidFill>
                  <a:srgbClr val="252525"/>
                </a:solidFill>
              </a:endParaRPr>
            </a:p>
          </p:txBody>
        </p:sp>
      </p:grpSp>
      <p:grpSp>
        <p:nvGrpSpPr>
          <p:cNvPr id="47" name="그룹 46"/>
          <p:cNvGrpSpPr/>
          <p:nvPr/>
        </p:nvGrpSpPr>
        <p:grpSpPr>
          <a:xfrm>
            <a:off x="2731005" y="1173724"/>
            <a:ext cx="1751100" cy="1266074"/>
            <a:chOff x="3831108" y="1259844"/>
            <a:chExt cx="1751100" cy="1266074"/>
          </a:xfrm>
        </p:grpSpPr>
        <p:grpSp>
          <p:nvGrpSpPr>
            <p:cNvPr id="17" name="Google Shape;8161;p70"/>
            <p:cNvGrpSpPr/>
            <p:nvPr/>
          </p:nvGrpSpPr>
          <p:grpSpPr>
            <a:xfrm>
              <a:off x="4467649" y="1259844"/>
              <a:ext cx="483917" cy="628229"/>
              <a:chOff x="-3462150" y="2046625"/>
              <a:chExt cx="224500" cy="291450"/>
            </a:xfrm>
            <a:solidFill>
              <a:srgbClr val="90CCFA"/>
            </a:solidFill>
          </p:grpSpPr>
          <p:sp>
            <p:nvSpPr>
              <p:cNvPr id="18" name="Google Shape;8162;p70"/>
              <p:cNvSpPr/>
              <p:nvPr/>
            </p:nvSpPr>
            <p:spPr>
              <a:xfrm>
                <a:off x="-3425125" y="2253000"/>
                <a:ext cx="51225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017" extrusionOk="0">
                    <a:moveTo>
                      <a:pt x="1009" y="662"/>
                    </a:moveTo>
                    <a:cubicBezTo>
                      <a:pt x="1198" y="662"/>
                      <a:pt x="1355" y="819"/>
                      <a:pt x="1355" y="1008"/>
                    </a:cubicBezTo>
                    <a:cubicBezTo>
                      <a:pt x="1355" y="1197"/>
                      <a:pt x="1166" y="1355"/>
                      <a:pt x="1009" y="1355"/>
                    </a:cubicBezTo>
                    <a:cubicBezTo>
                      <a:pt x="820" y="1355"/>
                      <a:pt x="662" y="1197"/>
                      <a:pt x="662" y="1008"/>
                    </a:cubicBezTo>
                    <a:cubicBezTo>
                      <a:pt x="662" y="819"/>
                      <a:pt x="820" y="662"/>
                      <a:pt x="1009" y="662"/>
                    </a:cubicBezTo>
                    <a:close/>
                    <a:moveTo>
                      <a:pt x="1009" y="0"/>
                    </a:moveTo>
                    <a:cubicBezTo>
                      <a:pt x="473" y="0"/>
                      <a:pt x="0" y="441"/>
                      <a:pt x="0" y="1008"/>
                    </a:cubicBezTo>
                    <a:cubicBezTo>
                      <a:pt x="0" y="1575"/>
                      <a:pt x="473" y="2016"/>
                      <a:pt x="1009" y="2016"/>
                    </a:cubicBezTo>
                    <a:cubicBezTo>
                      <a:pt x="1576" y="2016"/>
                      <a:pt x="2048" y="1575"/>
                      <a:pt x="2048" y="1008"/>
                    </a:cubicBezTo>
                    <a:cubicBezTo>
                      <a:pt x="2048" y="441"/>
                      <a:pt x="1576" y="0"/>
                      <a:pt x="1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8163;p70"/>
              <p:cNvSpPr/>
              <p:nvPr/>
            </p:nvSpPr>
            <p:spPr>
              <a:xfrm>
                <a:off x="-3425125" y="2116725"/>
                <a:ext cx="51225" cy="49650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1986" extrusionOk="0">
                    <a:moveTo>
                      <a:pt x="343" y="1"/>
                    </a:moveTo>
                    <a:cubicBezTo>
                      <a:pt x="252" y="1"/>
                      <a:pt x="158" y="32"/>
                      <a:pt x="95" y="95"/>
                    </a:cubicBezTo>
                    <a:cubicBezTo>
                      <a:pt x="0" y="190"/>
                      <a:pt x="0" y="442"/>
                      <a:pt x="95" y="536"/>
                    </a:cubicBezTo>
                    <a:lnTo>
                      <a:pt x="536" y="977"/>
                    </a:lnTo>
                    <a:lnTo>
                      <a:pt x="95" y="1418"/>
                    </a:lnTo>
                    <a:cubicBezTo>
                      <a:pt x="0" y="1544"/>
                      <a:pt x="0" y="1765"/>
                      <a:pt x="95" y="1891"/>
                    </a:cubicBezTo>
                    <a:cubicBezTo>
                      <a:pt x="158" y="1954"/>
                      <a:pt x="252" y="1986"/>
                      <a:pt x="343" y="1986"/>
                    </a:cubicBezTo>
                    <a:cubicBezTo>
                      <a:pt x="434" y="1986"/>
                      <a:pt x="520" y="1954"/>
                      <a:pt x="568" y="1891"/>
                    </a:cubicBezTo>
                    <a:lnTo>
                      <a:pt x="1009" y="1450"/>
                    </a:lnTo>
                    <a:lnTo>
                      <a:pt x="1450" y="1891"/>
                    </a:lnTo>
                    <a:cubicBezTo>
                      <a:pt x="1513" y="1954"/>
                      <a:pt x="1599" y="1986"/>
                      <a:pt x="1686" y="1986"/>
                    </a:cubicBezTo>
                    <a:cubicBezTo>
                      <a:pt x="1773" y="1986"/>
                      <a:pt x="1859" y="1954"/>
                      <a:pt x="1922" y="1891"/>
                    </a:cubicBezTo>
                    <a:cubicBezTo>
                      <a:pt x="2048" y="1765"/>
                      <a:pt x="2048" y="1544"/>
                      <a:pt x="1922" y="1418"/>
                    </a:cubicBezTo>
                    <a:lnTo>
                      <a:pt x="1481" y="977"/>
                    </a:lnTo>
                    <a:lnTo>
                      <a:pt x="1922" y="536"/>
                    </a:lnTo>
                    <a:cubicBezTo>
                      <a:pt x="2048" y="442"/>
                      <a:pt x="2048" y="190"/>
                      <a:pt x="1922" y="95"/>
                    </a:cubicBezTo>
                    <a:cubicBezTo>
                      <a:pt x="1859" y="32"/>
                      <a:pt x="1773" y="1"/>
                      <a:pt x="1686" y="1"/>
                    </a:cubicBezTo>
                    <a:cubicBezTo>
                      <a:pt x="1599" y="1"/>
                      <a:pt x="1513" y="32"/>
                      <a:pt x="1450" y="95"/>
                    </a:cubicBezTo>
                    <a:lnTo>
                      <a:pt x="1009" y="505"/>
                    </a:lnTo>
                    <a:lnTo>
                      <a:pt x="568" y="95"/>
                    </a:lnTo>
                    <a:cubicBezTo>
                      <a:pt x="520" y="32"/>
                      <a:pt x="434" y="1"/>
                      <a:pt x="3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8164;p70"/>
              <p:cNvSpPr/>
              <p:nvPr/>
            </p:nvSpPr>
            <p:spPr>
              <a:xfrm>
                <a:off x="-3425125" y="2185250"/>
                <a:ext cx="51225" cy="49650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1986" extrusionOk="0">
                    <a:moveTo>
                      <a:pt x="343" y="1"/>
                    </a:moveTo>
                    <a:cubicBezTo>
                      <a:pt x="252" y="1"/>
                      <a:pt x="158" y="32"/>
                      <a:pt x="95" y="95"/>
                    </a:cubicBezTo>
                    <a:cubicBezTo>
                      <a:pt x="0" y="221"/>
                      <a:pt x="0" y="442"/>
                      <a:pt x="95" y="568"/>
                    </a:cubicBezTo>
                    <a:lnTo>
                      <a:pt x="536" y="1009"/>
                    </a:lnTo>
                    <a:lnTo>
                      <a:pt x="95" y="1418"/>
                    </a:lnTo>
                    <a:cubicBezTo>
                      <a:pt x="0" y="1544"/>
                      <a:pt x="0" y="1796"/>
                      <a:pt x="95" y="1891"/>
                    </a:cubicBezTo>
                    <a:cubicBezTo>
                      <a:pt x="158" y="1954"/>
                      <a:pt x="252" y="1985"/>
                      <a:pt x="343" y="1985"/>
                    </a:cubicBezTo>
                    <a:cubicBezTo>
                      <a:pt x="434" y="1985"/>
                      <a:pt x="520" y="1954"/>
                      <a:pt x="568" y="1891"/>
                    </a:cubicBezTo>
                    <a:lnTo>
                      <a:pt x="1009" y="1481"/>
                    </a:lnTo>
                    <a:lnTo>
                      <a:pt x="1450" y="1891"/>
                    </a:lnTo>
                    <a:cubicBezTo>
                      <a:pt x="1513" y="1954"/>
                      <a:pt x="1599" y="1985"/>
                      <a:pt x="1686" y="1985"/>
                    </a:cubicBezTo>
                    <a:cubicBezTo>
                      <a:pt x="1773" y="1985"/>
                      <a:pt x="1859" y="1954"/>
                      <a:pt x="1922" y="1891"/>
                    </a:cubicBezTo>
                    <a:cubicBezTo>
                      <a:pt x="2048" y="1796"/>
                      <a:pt x="2048" y="1544"/>
                      <a:pt x="1922" y="1418"/>
                    </a:cubicBezTo>
                    <a:lnTo>
                      <a:pt x="1481" y="1009"/>
                    </a:lnTo>
                    <a:lnTo>
                      <a:pt x="1922" y="568"/>
                    </a:lnTo>
                    <a:cubicBezTo>
                      <a:pt x="2048" y="410"/>
                      <a:pt x="2048" y="221"/>
                      <a:pt x="1922" y="95"/>
                    </a:cubicBezTo>
                    <a:cubicBezTo>
                      <a:pt x="1859" y="32"/>
                      <a:pt x="1773" y="1"/>
                      <a:pt x="1686" y="1"/>
                    </a:cubicBezTo>
                    <a:cubicBezTo>
                      <a:pt x="1599" y="1"/>
                      <a:pt x="1513" y="32"/>
                      <a:pt x="1450" y="95"/>
                    </a:cubicBezTo>
                    <a:lnTo>
                      <a:pt x="1009" y="536"/>
                    </a:lnTo>
                    <a:lnTo>
                      <a:pt x="568" y="95"/>
                    </a:lnTo>
                    <a:cubicBezTo>
                      <a:pt x="520" y="32"/>
                      <a:pt x="434" y="1"/>
                      <a:pt x="3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165;p70"/>
              <p:cNvSpPr/>
              <p:nvPr/>
            </p:nvSpPr>
            <p:spPr>
              <a:xfrm>
                <a:off x="-3462150" y="2046625"/>
                <a:ext cx="224500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8980" h="11658" extrusionOk="0">
                    <a:moveTo>
                      <a:pt x="5924" y="694"/>
                    </a:moveTo>
                    <a:cubicBezTo>
                      <a:pt x="6113" y="694"/>
                      <a:pt x="6270" y="851"/>
                      <a:pt x="6270" y="1040"/>
                    </a:cubicBezTo>
                    <a:cubicBezTo>
                      <a:pt x="6270" y="1229"/>
                      <a:pt x="6113" y="1387"/>
                      <a:pt x="5924" y="1387"/>
                    </a:cubicBezTo>
                    <a:lnTo>
                      <a:pt x="3151" y="1387"/>
                    </a:lnTo>
                    <a:cubicBezTo>
                      <a:pt x="2962" y="1387"/>
                      <a:pt x="2805" y="1229"/>
                      <a:pt x="2805" y="1040"/>
                    </a:cubicBezTo>
                    <a:cubicBezTo>
                      <a:pt x="2805" y="851"/>
                      <a:pt x="2962" y="694"/>
                      <a:pt x="3151" y="694"/>
                    </a:cubicBezTo>
                    <a:close/>
                    <a:moveTo>
                      <a:pt x="8034" y="1356"/>
                    </a:moveTo>
                    <a:cubicBezTo>
                      <a:pt x="8255" y="1356"/>
                      <a:pt x="8413" y="1513"/>
                      <a:pt x="8413" y="1702"/>
                    </a:cubicBezTo>
                    <a:lnTo>
                      <a:pt x="8413" y="10649"/>
                    </a:lnTo>
                    <a:lnTo>
                      <a:pt x="8287" y="10649"/>
                    </a:lnTo>
                    <a:cubicBezTo>
                      <a:pt x="8287" y="10838"/>
                      <a:pt x="8129" y="10996"/>
                      <a:pt x="7940" y="10996"/>
                    </a:cubicBezTo>
                    <a:lnTo>
                      <a:pt x="1103" y="10996"/>
                    </a:lnTo>
                    <a:cubicBezTo>
                      <a:pt x="914" y="10996"/>
                      <a:pt x="757" y="10838"/>
                      <a:pt x="757" y="10649"/>
                    </a:cubicBezTo>
                    <a:lnTo>
                      <a:pt x="757" y="1702"/>
                    </a:lnTo>
                    <a:cubicBezTo>
                      <a:pt x="757" y="1513"/>
                      <a:pt x="914" y="1356"/>
                      <a:pt x="1103" y="1356"/>
                    </a:cubicBezTo>
                    <a:lnTo>
                      <a:pt x="2206" y="1356"/>
                    </a:lnTo>
                    <a:cubicBezTo>
                      <a:pt x="2364" y="1734"/>
                      <a:pt x="2742" y="2017"/>
                      <a:pt x="3214" y="2017"/>
                    </a:cubicBezTo>
                    <a:lnTo>
                      <a:pt x="5955" y="2017"/>
                    </a:lnTo>
                    <a:cubicBezTo>
                      <a:pt x="6396" y="2017"/>
                      <a:pt x="6774" y="1734"/>
                      <a:pt x="6932" y="1356"/>
                    </a:cubicBezTo>
                    <a:close/>
                    <a:moveTo>
                      <a:pt x="3120" y="1"/>
                    </a:moveTo>
                    <a:cubicBezTo>
                      <a:pt x="2679" y="1"/>
                      <a:pt x="2301" y="284"/>
                      <a:pt x="2143" y="694"/>
                    </a:cubicBezTo>
                    <a:lnTo>
                      <a:pt x="1040" y="694"/>
                    </a:lnTo>
                    <a:cubicBezTo>
                      <a:pt x="473" y="694"/>
                      <a:pt x="1" y="1166"/>
                      <a:pt x="1" y="1702"/>
                    </a:cubicBezTo>
                    <a:lnTo>
                      <a:pt x="1" y="10649"/>
                    </a:lnTo>
                    <a:cubicBezTo>
                      <a:pt x="1" y="11185"/>
                      <a:pt x="473" y="11658"/>
                      <a:pt x="1040" y="11658"/>
                    </a:cubicBezTo>
                    <a:lnTo>
                      <a:pt x="7877" y="11658"/>
                    </a:lnTo>
                    <a:cubicBezTo>
                      <a:pt x="8444" y="11658"/>
                      <a:pt x="8917" y="11185"/>
                      <a:pt x="8917" y="10649"/>
                    </a:cubicBezTo>
                    <a:lnTo>
                      <a:pt x="8917" y="1702"/>
                    </a:lnTo>
                    <a:cubicBezTo>
                      <a:pt x="8980" y="1166"/>
                      <a:pt x="8507" y="694"/>
                      <a:pt x="7971" y="694"/>
                    </a:cubicBezTo>
                    <a:lnTo>
                      <a:pt x="6869" y="694"/>
                    </a:lnTo>
                    <a:cubicBezTo>
                      <a:pt x="6711" y="284"/>
                      <a:pt x="6365" y="1"/>
                      <a:pt x="589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8166;p70"/>
              <p:cNvSpPr/>
              <p:nvPr/>
            </p:nvSpPr>
            <p:spPr>
              <a:xfrm>
                <a:off x="-3358175" y="2133275"/>
                <a:ext cx="866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3088" y="725"/>
                    </a:lnTo>
                    <a:cubicBezTo>
                      <a:pt x="3308" y="725"/>
                      <a:pt x="3466" y="567"/>
                      <a:pt x="3466" y="378"/>
                    </a:cubicBezTo>
                    <a:cubicBezTo>
                      <a:pt x="3466" y="158"/>
                      <a:pt x="3308" y="0"/>
                      <a:pt x="30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8167;p70"/>
              <p:cNvSpPr/>
              <p:nvPr/>
            </p:nvSpPr>
            <p:spPr>
              <a:xfrm>
                <a:off x="-3358175" y="2201800"/>
                <a:ext cx="866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lnTo>
                      <a:pt x="3088" y="693"/>
                    </a:lnTo>
                    <a:cubicBezTo>
                      <a:pt x="3308" y="693"/>
                      <a:pt x="3466" y="536"/>
                      <a:pt x="3466" y="347"/>
                    </a:cubicBezTo>
                    <a:cubicBezTo>
                      <a:pt x="3466" y="158"/>
                      <a:pt x="3308" y="0"/>
                      <a:pt x="30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8168;p70"/>
              <p:cNvSpPr/>
              <p:nvPr/>
            </p:nvSpPr>
            <p:spPr>
              <a:xfrm>
                <a:off x="-3358175" y="2270325"/>
                <a:ext cx="866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3088" y="725"/>
                    </a:lnTo>
                    <a:cubicBezTo>
                      <a:pt x="3308" y="725"/>
                      <a:pt x="3466" y="567"/>
                      <a:pt x="3466" y="347"/>
                    </a:cubicBezTo>
                    <a:cubicBezTo>
                      <a:pt x="3466" y="158"/>
                      <a:pt x="3308" y="0"/>
                      <a:pt x="30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451;p45"/>
            <p:cNvSpPr txBox="1">
              <a:spLocks/>
            </p:cNvSpPr>
            <p:nvPr/>
          </p:nvSpPr>
          <p:spPr>
            <a:xfrm>
              <a:off x="3831108" y="1851305"/>
              <a:ext cx="1751100" cy="6746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9pPr>
            </a:lstStyle>
            <a:p>
              <a:pPr marL="0" indent="0" algn="ctr">
                <a:buFont typeface="Spectral Light"/>
                <a:buNone/>
              </a:pPr>
              <a:r>
                <a:rPr lang="ko-KR" altLang="en-US" dirty="0" err="1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상품기능</a:t>
              </a:r>
              <a: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/>
              </a:r>
              <a:b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</a:br>
              <a:r>
                <a:rPr lang="ko-KR" altLang="en-US" sz="1000" dirty="0" err="1" smtClean="0">
                  <a:solidFill>
                    <a:srgbClr val="252525"/>
                  </a:solidFill>
                </a:rPr>
                <a:t>상세조회</a:t>
              </a:r>
              <a:endParaRPr lang="en-US" altLang="ko-KR" sz="1000" dirty="0" smtClean="0">
                <a:solidFill>
                  <a:srgbClr val="252525"/>
                </a:solidFill>
              </a:endParaRP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smtClean="0">
                  <a:solidFill>
                    <a:srgbClr val="252525"/>
                  </a:solidFill>
                </a:rPr>
                <a:t>검색</a:t>
              </a:r>
              <a:endParaRPr lang="en-US" sz="1000" dirty="0">
                <a:solidFill>
                  <a:srgbClr val="252525"/>
                </a:solidFill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4615820" y="1173724"/>
            <a:ext cx="2030392" cy="1010040"/>
            <a:chOff x="4922529" y="2915982"/>
            <a:chExt cx="2030392" cy="1010040"/>
          </a:xfrm>
        </p:grpSpPr>
        <p:sp>
          <p:nvSpPr>
            <p:cNvPr id="25" name="Google Shape;4275;p61"/>
            <p:cNvSpPr/>
            <p:nvPr/>
          </p:nvSpPr>
          <p:spPr>
            <a:xfrm>
              <a:off x="5600063" y="2915982"/>
              <a:ext cx="596365" cy="507702"/>
            </a:xfrm>
            <a:custGeom>
              <a:avLst/>
              <a:gdLst/>
              <a:ahLst/>
              <a:cxnLst/>
              <a:rect l="l" t="t" r="r" b="b"/>
              <a:pathLst>
                <a:path w="19412" h="16526" extrusionOk="0">
                  <a:moveTo>
                    <a:pt x="8421" y="4128"/>
                  </a:moveTo>
                  <a:lnTo>
                    <a:pt x="8421" y="6791"/>
                  </a:lnTo>
                  <a:lnTo>
                    <a:pt x="5302" y="6791"/>
                  </a:lnTo>
                  <a:lnTo>
                    <a:pt x="4511" y="4128"/>
                  </a:lnTo>
                  <a:close/>
                  <a:moveTo>
                    <a:pt x="12661" y="4131"/>
                  </a:moveTo>
                  <a:lnTo>
                    <a:pt x="12661" y="6791"/>
                  </a:lnTo>
                  <a:lnTo>
                    <a:pt x="9554" y="6791"/>
                  </a:lnTo>
                  <a:lnTo>
                    <a:pt x="9554" y="4131"/>
                  </a:lnTo>
                  <a:close/>
                  <a:moveTo>
                    <a:pt x="17999" y="4131"/>
                  </a:moveTo>
                  <a:lnTo>
                    <a:pt x="17208" y="6791"/>
                  </a:lnTo>
                  <a:lnTo>
                    <a:pt x="13793" y="6791"/>
                  </a:lnTo>
                  <a:lnTo>
                    <a:pt x="13793" y="4131"/>
                  </a:lnTo>
                  <a:close/>
                  <a:moveTo>
                    <a:pt x="8421" y="7923"/>
                  </a:moveTo>
                  <a:lnTo>
                    <a:pt x="8421" y="10583"/>
                  </a:lnTo>
                  <a:lnTo>
                    <a:pt x="6432" y="10583"/>
                  </a:lnTo>
                  <a:lnTo>
                    <a:pt x="5640" y="7923"/>
                  </a:lnTo>
                  <a:close/>
                  <a:moveTo>
                    <a:pt x="12661" y="7923"/>
                  </a:moveTo>
                  <a:lnTo>
                    <a:pt x="12661" y="10583"/>
                  </a:lnTo>
                  <a:lnTo>
                    <a:pt x="9554" y="10583"/>
                  </a:lnTo>
                  <a:lnTo>
                    <a:pt x="9554" y="7923"/>
                  </a:lnTo>
                  <a:close/>
                  <a:moveTo>
                    <a:pt x="16873" y="7923"/>
                  </a:moveTo>
                  <a:lnTo>
                    <a:pt x="16076" y="10583"/>
                  </a:lnTo>
                  <a:lnTo>
                    <a:pt x="13793" y="10583"/>
                  </a:lnTo>
                  <a:lnTo>
                    <a:pt x="13793" y="7923"/>
                  </a:lnTo>
                  <a:close/>
                  <a:moveTo>
                    <a:pt x="7935" y="13570"/>
                  </a:moveTo>
                  <a:cubicBezTo>
                    <a:pt x="8744" y="13570"/>
                    <a:pt x="9152" y="14551"/>
                    <a:pt x="8578" y="15125"/>
                  </a:cubicBezTo>
                  <a:cubicBezTo>
                    <a:pt x="8393" y="15310"/>
                    <a:pt x="8165" y="15393"/>
                    <a:pt x="7941" y="15393"/>
                  </a:cubicBezTo>
                  <a:cubicBezTo>
                    <a:pt x="7473" y="15393"/>
                    <a:pt x="7023" y="15029"/>
                    <a:pt x="7023" y="14482"/>
                  </a:cubicBezTo>
                  <a:cubicBezTo>
                    <a:pt x="7023" y="13977"/>
                    <a:pt x="7431" y="13573"/>
                    <a:pt x="7932" y="13570"/>
                  </a:cubicBezTo>
                  <a:close/>
                  <a:moveTo>
                    <a:pt x="14910" y="13570"/>
                  </a:moveTo>
                  <a:cubicBezTo>
                    <a:pt x="15719" y="13570"/>
                    <a:pt x="16127" y="14551"/>
                    <a:pt x="15553" y="15125"/>
                  </a:cubicBezTo>
                  <a:cubicBezTo>
                    <a:pt x="15368" y="15310"/>
                    <a:pt x="15140" y="15393"/>
                    <a:pt x="14916" y="15393"/>
                  </a:cubicBezTo>
                  <a:cubicBezTo>
                    <a:pt x="14448" y="15393"/>
                    <a:pt x="13998" y="15029"/>
                    <a:pt x="13998" y="14482"/>
                  </a:cubicBezTo>
                  <a:cubicBezTo>
                    <a:pt x="13998" y="13977"/>
                    <a:pt x="14406" y="13570"/>
                    <a:pt x="14910" y="13570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lnTo>
                    <a:pt x="2437" y="1133"/>
                  </a:lnTo>
                  <a:lnTo>
                    <a:pt x="3204" y="3714"/>
                  </a:lnTo>
                  <a:cubicBezTo>
                    <a:pt x="3207" y="3720"/>
                    <a:pt x="3210" y="3729"/>
                    <a:pt x="3213" y="3738"/>
                  </a:cubicBezTo>
                  <a:lnTo>
                    <a:pt x="5251" y="10589"/>
                  </a:lnTo>
                  <a:cubicBezTo>
                    <a:pt x="4052" y="10671"/>
                    <a:pt x="3131" y="11685"/>
                    <a:pt x="3171" y="12887"/>
                  </a:cubicBezTo>
                  <a:cubicBezTo>
                    <a:pt x="3210" y="14089"/>
                    <a:pt x="4194" y="15043"/>
                    <a:pt x="5396" y="15046"/>
                  </a:cubicBezTo>
                  <a:lnTo>
                    <a:pt x="5970" y="15046"/>
                  </a:lnTo>
                  <a:cubicBezTo>
                    <a:pt x="6220" y="15922"/>
                    <a:pt x="7020" y="16526"/>
                    <a:pt x="7932" y="16526"/>
                  </a:cubicBezTo>
                  <a:cubicBezTo>
                    <a:pt x="8841" y="16526"/>
                    <a:pt x="9641" y="15922"/>
                    <a:pt x="9895" y="15046"/>
                  </a:cubicBezTo>
                  <a:lnTo>
                    <a:pt x="12947" y="15046"/>
                  </a:lnTo>
                  <a:cubicBezTo>
                    <a:pt x="13198" y="15922"/>
                    <a:pt x="13998" y="16523"/>
                    <a:pt x="14910" y="16523"/>
                  </a:cubicBezTo>
                  <a:cubicBezTo>
                    <a:pt x="15819" y="16523"/>
                    <a:pt x="16619" y="15922"/>
                    <a:pt x="16873" y="15046"/>
                  </a:cubicBezTo>
                  <a:lnTo>
                    <a:pt x="17616" y="15046"/>
                  </a:lnTo>
                  <a:cubicBezTo>
                    <a:pt x="17927" y="15046"/>
                    <a:pt x="18180" y="14793"/>
                    <a:pt x="18180" y="14482"/>
                  </a:cubicBezTo>
                  <a:cubicBezTo>
                    <a:pt x="18180" y="14167"/>
                    <a:pt x="17927" y="13914"/>
                    <a:pt x="17616" y="13914"/>
                  </a:cubicBezTo>
                  <a:lnTo>
                    <a:pt x="16873" y="13914"/>
                  </a:lnTo>
                  <a:cubicBezTo>
                    <a:pt x="16619" y="13041"/>
                    <a:pt x="15819" y="12437"/>
                    <a:pt x="14910" y="12437"/>
                  </a:cubicBezTo>
                  <a:cubicBezTo>
                    <a:pt x="13998" y="12437"/>
                    <a:pt x="13198" y="13041"/>
                    <a:pt x="12947" y="13914"/>
                  </a:cubicBezTo>
                  <a:lnTo>
                    <a:pt x="9895" y="13914"/>
                  </a:lnTo>
                  <a:cubicBezTo>
                    <a:pt x="9644" y="13038"/>
                    <a:pt x="8844" y="12437"/>
                    <a:pt x="7932" y="12437"/>
                  </a:cubicBezTo>
                  <a:cubicBezTo>
                    <a:pt x="7023" y="12437"/>
                    <a:pt x="6223" y="13038"/>
                    <a:pt x="5970" y="13914"/>
                  </a:cubicBezTo>
                  <a:lnTo>
                    <a:pt x="5399" y="13914"/>
                  </a:lnTo>
                  <a:cubicBezTo>
                    <a:pt x="4798" y="13905"/>
                    <a:pt x="4318" y="13416"/>
                    <a:pt x="4318" y="12815"/>
                  </a:cubicBezTo>
                  <a:cubicBezTo>
                    <a:pt x="4318" y="12217"/>
                    <a:pt x="4798" y="11728"/>
                    <a:pt x="5399" y="11716"/>
                  </a:cubicBezTo>
                  <a:lnTo>
                    <a:pt x="16501" y="11716"/>
                  </a:lnTo>
                  <a:cubicBezTo>
                    <a:pt x="16752" y="11716"/>
                    <a:pt x="16972" y="11553"/>
                    <a:pt x="17045" y="11311"/>
                  </a:cubicBezTo>
                  <a:lnTo>
                    <a:pt x="19303" y="3726"/>
                  </a:lnTo>
                  <a:cubicBezTo>
                    <a:pt x="19412" y="3362"/>
                    <a:pt x="19140" y="2999"/>
                    <a:pt x="18765" y="2999"/>
                  </a:cubicBezTo>
                  <a:cubicBezTo>
                    <a:pt x="18763" y="2999"/>
                    <a:pt x="18761" y="2999"/>
                    <a:pt x="18760" y="2999"/>
                  </a:cubicBezTo>
                  <a:lnTo>
                    <a:pt x="4173" y="2999"/>
                  </a:lnTo>
                  <a:lnTo>
                    <a:pt x="3400" y="405"/>
                  </a:lnTo>
                  <a:cubicBezTo>
                    <a:pt x="3328" y="163"/>
                    <a:pt x="3107" y="0"/>
                    <a:pt x="2856" y="0"/>
                  </a:cubicBezTo>
                  <a:close/>
                </a:path>
              </a:pathLst>
            </a:custGeom>
            <a:solidFill>
              <a:srgbClr val="90C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451;p45"/>
            <p:cNvSpPr txBox="1">
              <a:spLocks/>
            </p:cNvSpPr>
            <p:nvPr/>
          </p:nvSpPr>
          <p:spPr>
            <a:xfrm>
              <a:off x="4922529" y="3380501"/>
              <a:ext cx="2030392" cy="5455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9pPr>
            </a:lstStyle>
            <a:p>
              <a:pPr marL="0" indent="0" algn="ctr">
                <a:buFont typeface="Spectral Light"/>
                <a:buNone/>
              </a:pPr>
              <a:r>
                <a:rPr lang="ko-KR" altLang="en-US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장바구니기능</a:t>
              </a:r>
              <a: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/>
              </a:r>
              <a:b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</a:br>
              <a:r>
                <a:rPr lang="ko-KR" altLang="en-US" sz="1000" dirty="0" smtClean="0">
                  <a:solidFill>
                    <a:srgbClr val="252525"/>
                  </a:solidFill>
                </a:rPr>
                <a:t>조회 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/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추가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/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수정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/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삭제</a:t>
              </a:r>
              <a:endParaRPr lang="en-US" sz="1000" dirty="0">
                <a:solidFill>
                  <a:srgbClr val="252525"/>
                </a:solidFill>
              </a:endParaRP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6779926" y="1173724"/>
            <a:ext cx="1751100" cy="1302443"/>
            <a:chOff x="5270246" y="1709829"/>
            <a:chExt cx="1751100" cy="1302443"/>
          </a:xfrm>
        </p:grpSpPr>
        <p:sp>
          <p:nvSpPr>
            <p:cNvPr id="26" name="Google Shape;4487;p61"/>
            <p:cNvSpPr/>
            <p:nvPr/>
          </p:nvSpPr>
          <p:spPr>
            <a:xfrm>
              <a:off x="5870029" y="1709829"/>
              <a:ext cx="549690" cy="549830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4" y="5208"/>
                  </a:lnTo>
                  <a:lnTo>
                    <a:pt x="14283" y="6820"/>
                  </a:lnTo>
                  <a:lnTo>
                    <a:pt x="6360" y="2756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149" y="3405"/>
                  </a:moveTo>
                  <a:lnTo>
                    <a:pt x="13027" y="7448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149" y="3405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6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0" y="6132"/>
                  </a:moveTo>
                  <a:lnTo>
                    <a:pt x="18190" y="13629"/>
                  </a:lnTo>
                  <a:cubicBezTo>
                    <a:pt x="18193" y="13744"/>
                    <a:pt x="18126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2" y="10592"/>
                    <a:pt x="14862" y="10281"/>
                  </a:cubicBezTo>
                  <a:lnTo>
                    <a:pt x="14862" y="7796"/>
                  </a:lnTo>
                  <a:lnTo>
                    <a:pt x="18190" y="6132"/>
                  </a:lnTo>
                  <a:close/>
                  <a:moveTo>
                    <a:pt x="9473" y="0"/>
                  </a:moveTo>
                  <a:cubicBezTo>
                    <a:pt x="9238" y="0"/>
                    <a:pt x="9003" y="58"/>
                    <a:pt x="8790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19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31" y="160"/>
                  </a:lnTo>
                  <a:cubicBezTo>
                    <a:pt x="9924" y="53"/>
                    <a:pt x="9698" y="0"/>
                    <a:pt x="9473" y="0"/>
                  </a:cubicBezTo>
                  <a:close/>
                </a:path>
              </a:pathLst>
            </a:custGeom>
            <a:solidFill>
              <a:srgbClr val="90CC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451;p45"/>
            <p:cNvSpPr txBox="1">
              <a:spLocks/>
            </p:cNvSpPr>
            <p:nvPr/>
          </p:nvSpPr>
          <p:spPr>
            <a:xfrm>
              <a:off x="5270246" y="2188612"/>
              <a:ext cx="1751100" cy="823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9pPr>
            </a:lstStyle>
            <a:p>
              <a:pPr marL="0" indent="0" algn="ctr">
                <a:buFont typeface="Spectral Light"/>
                <a:buNone/>
              </a:pPr>
              <a:r>
                <a:rPr lang="ko-KR" altLang="en-US" dirty="0" err="1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주문기능</a:t>
              </a:r>
              <a: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/>
              </a:r>
              <a:b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</a:br>
              <a:r>
                <a:rPr lang="ko-KR" altLang="en-US" sz="1000" dirty="0" smtClean="0">
                  <a:solidFill>
                    <a:srgbClr val="252525"/>
                  </a:solidFill>
                </a:rPr>
                <a:t>주문</a:t>
              </a:r>
              <a:endParaRPr lang="en-US" altLang="ko-KR" sz="1000" dirty="0" smtClean="0">
                <a:solidFill>
                  <a:srgbClr val="252525"/>
                </a:solidFill>
              </a:endParaRP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smtClean="0">
                  <a:solidFill>
                    <a:srgbClr val="252525"/>
                  </a:solidFill>
                </a:rPr>
                <a:t>주문 조회</a:t>
              </a:r>
              <a:endParaRPr lang="en-US" altLang="ko-KR" sz="1000" dirty="0" smtClean="0">
                <a:solidFill>
                  <a:srgbClr val="252525"/>
                </a:solidFill>
              </a:endParaRP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smtClean="0">
                  <a:solidFill>
                    <a:srgbClr val="252525"/>
                  </a:solidFill>
                </a:rPr>
                <a:t>주문 취소</a:t>
              </a:r>
              <a:endParaRPr lang="en-US" sz="1000" dirty="0">
                <a:solidFill>
                  <a:srgbClr val="252525"/>
                </a:solidFill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3837870" y="2963329"/>
            <a:ext cx="1751100" cy="1249093"/>
            <a:chOff x="6676530" y="3078461"/>
            <a:chExt cx="1751100" cy="1249093"/>
          </a:xfrm>
        </p:grpSpPr>
        <p:grpSp>
          <p:nvGrpSpPr>
            <p:cNvPr id="27" name="Google Shape;4562;p62"/>
            <p:cNvGrpSpPr/>
            <p:nvPr/>
          </p:nvGrpSpPr>
          <p:grpSpPr>
            <a:xfrm>
              <a:off x="7283128" y="3078461"/>
              <a:ext cx="574406" cy="557391"/>
              <a:chOff x="-59481900" y="2290800"/>
              <a:chExt cx="319000" cy="309550"/>
            </a:xfrm>
            <a:solidFill>
              <a:srgbClr val="90CCFA"/>
            </a:solidFill>
          </p:grpSpPr>
          <p:sp>
            <p:nvSpPr>
              <p:cNvPr id="28" name="Google Shape;4563;p62"/>
              <p:cNvSpPr/>
              <p:nvPr/>
            </p:nvSpPr>
            <p:spPr>
              <a:xfrm>
                <a:off x="-59481900" y="2290800"/>
                <a:ext cx="319000" cy="309550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2382" extrusionOk="0">
                    <a:moveTo>
                      <a:pt x="6427" y="851"/>
                    </a:moveTo>
                    <a:cubicBezTo>
                      <a:pt x="6900" y="851"/>
                      <a:pt x="7247" y="1197"/>
                      <a:pt x="7247" y="1670"/>
                    </a:cubicBezTo>
                    <a:lnTo>
                      <a:pt x="7247" y="4159"/>
                    </a:lnTo>
                    <a:lnTo>
                      <a:pt x="5608" y="4159"/>
                    </a:lnTo>
                    <a:lnTo>
                      <a:pt x="5608" y="1670"/>
                    </a:lnTo>
                    <a:cubicBezTo>
                      <a:pt x="5608" y="1197"/>
                      <a:pt x="5955" y="851"/>
                      <a:pt x="6427" y="851"/>
                    </a:cubicBezTo>
                    <a:close/>
                    <a:moveTo>
                      <a:pt x="11594" y="3308"/>
                    </a:moveTo>
                    <a:cubicBezTo>
                      <a:pt x="11846" y="3308"/>
                      <a:pt x="12004" y="3529"/>
                      <a:pt x="12004" y="3749"/>
                    </a:cubicBezTo>
                    <a:lnTo>
                      <a:pt x="12004" y="11185"/>
                    </a:lnTo>
                    <a:lnTo>
                      <a:pt x="11941" y="11185"/>
                    </a:lnTo>
                    <a:cubicBezTo>
                      <a:pt x="11941" y="11437"/>
                      <a:pt x="11752" y="11594"/>
                      <a:pt x="11563" y="11594"/>
                    </a:cubicBezTo>
                    <a:lnTo>
                      <a:pt x="1355" y="11594"/>
                    </a:lnTo>
                    <a:cubicBezTo>
                      <a:pt x="1103" y="11594"/>
                      <a:pt x="914" y="11405"/>
                      <a:pt x="914" y="11185"/>
                    </a:cubicBezTo>
                    <a:lnTo>
                      <a:pt x="914" y="3749"/>
                    </a:lnTo>
                    <a:cubicBezTo>
                      <a:pt x="914" y="3529"/>
                      <a:pt x="1103" y="3308"/>
                      <a:pt x="1355" y="3308"/>
                    </a:cubicBezTo>
                    <a:lnTo>
                      <a:pt x="4821" y="3308"/>
                    </a:lnTo>
                    <a:lnTo>
                      <a:pt x="4821" y="4568"/>
                    </a:lnTo>
                    <a:cubicBezTo>
                      <a:pt x="4821" y="4821"/>
                      <a:pt x="5010" y="5010"/>
                      <a:pt x="5199" y="5010"/>
                    </a:cubicBezTo>
                    <a:lnTo>
                      <a:pt x="7688" y="5010"/>
                    </a:lnTo>
                    <a:cubicBezTo>
                      <a:pt x="7940" y="5010"/>
                      <a:pt x="8129" y="4821"/>
                      <a:pt x="8129" y="4568"/>
                    </a:cubicBezTo>
                    <a:lnTo>
                      <a:pt x="8129" y="3308"/>
                    </a:lnTo>
                    <a:close/>
                    <a:moveTo>
                      <a:pt x="6396" y="0"/>
                    </a:moveTo>
                    <a:cubicBezTo>
                      <a:pt x="5482" y="0"/>
                      <a:pt x="4726" y="756"/>
                      <a:pt x="4726" y="1670"/>
                    </a:cubicBezTo>
                    <a:lnTo>
                      <a:pt x="4726" y="2489"/>
                    </a:lnTo>
                    <a:lnTo>
                      <a:pt x="1261" y="2489"/>
                    </a:lnTo>
                    <a:cubicBezTo>
                      <a:pt x="599" y="2489"/>
                      <a:pt x="0" y="3056"/>
                      <a:pt x="0" y="3718"/>
                    </a:cubicBezTo>
                    <a:lnTo>
                      <a:pt x="0" y="11153"/>
                    </a:lnTo>
                    <a:cubicBezTo>
                      <a:pt x="0" y="11815"/>
                      <a:pt x="568" y="12382"/>
                      <a:pt x="1261" y="12382"/>
                    </a:cubicBezTo>
                    <a:lnTo>
                      <a:pt x="11468" y="12382"/>
                    </a:lnTo>
                    <a:cubicBezTo>
                      <a:pt x="12130" y="12382"/>
                      <a:pt x="12697" y="11815"/>
                      <a:pt x="12697" y="11153"/>
                    </a:cubicBezTo>
                    <a:lnTo>
                      <a:pt x="12697" y="3749"/>
                    </a:lnTo>
                    <a:cubicBezTo>
                      <a:pt x="12760" y="3025"/>
                      <a:pt x="12193" y="2489"/>
                      <a:pt x="11500" y="2489"/>
                    </a:cubicBezTo>
                    <a:lnTo>
                      <a:pt x="8034" y="2489"/>
                    </a:lnTo>
                    <a:lnTo>
                      <a:pt x="8034" y="1670"/>
                    </a:lnTo>
                    <a:cubicBezTo>
                      <a:pt x="8034" y="756"/>
                      <a:pt x="7310" y="0"/>
                      <a:pt x="63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4564;p62"/>
              <p:cNvSpPr/>
              <p:nvPr/>
            </p:nvSpPr>
            <p:spPr>
              <a:xfrm>
                <a:off x="-59287350" y="2456200"/>
                <a:ext cx="83500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3340" h="851" extrusionOk="0">
                    <a:moveTo>
                      <a:pt x="410" y="0"/>
                    </a:moveTo>
                    <a:cubicBezTo>
                      <a:pt x="189" y="0"/>
                      <a:pt x="0" y="221"/>
                      <a:pt x="0" y="441"/>
                    </a:cubicBezTo>
                    <a:cubicBezTo>
                      <a:pt x="0" y="693"/>
                      <a:pt x="189" y="851"/>
                      <a:pt x="410" y="851"/>
                    </a:cubicBezTo>
                    <a:lnTo>
                      <a:pt x="2899" y="851"/>
                    </a:lnTo>
                    <a:cubicBezTo>
                      <a:pt x="3151" y="851"/>
                      <a:pt x="3308" y="630"/>
                      <a:pt x="3308" y="441"/>
                    </a:cubicBezTo>
                    <a:cubicBezTo>
                      <a:pt x="3340" y="221"/>
                      <a:pt x="3151" y="0"/>
                      <a:pt x="28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4565;p62"/>
              <p:cNvSpPr/>
              <p:nvPr/>
            </p:nvSpPr>
            <p:spPr>
              <a:xfrm>
                <a:off x="-59287350" y="2497950"/>
                <a:ext cx="83500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3340" h="851" extrusionOk="0">
                    <a:moveTo>
                      <a:pt x="410" y="0"/>
                    </a:moveTo>
                    <a:cubicBezTo>
                      <a:pt x="189" y="0"/>
                      <a:pt x="0" y="189"/>
                      <a:pt x="0" y="441"/>
                    </a:cubicBezTo>
                    <a:cubicBezTo>
                      <a:pt x="0" y="662"/>
                      <a:pt x="189" y="851"/>
                      <a:pt x="410" y="851"/>
                    </a:cubicBezTo>
                    <a:lnTo>
                      <a:pt x="2899" y="851"/>
                    </a:lnTo>
                    <a:cubicBezTo>
                      <a:pt x="3151" y="851"/>
                      <a:pt x="3308" y="662"/>
                      <a:pt x="3308" y="441"/>
                    </a:cubicBezTo>
                    <a:cubicBezTo>
                      <a:pt x="3340" y="189"/>
                      <a:pt x="3151" y="0"/>
                      <a:pt x="28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4566;p62"/>
              <p:cNvSpPr/>
              <p:nvPr/>
            </p:nvSpPr>
            <p:spPr>
              <a:xfrm>
                <a:off x="-59287350" y="2538900"/>
                <a:ext cx="827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3308" h="883" extrusionOk="0">
                    <a:moveTo>
                      <a:pt x="410" y="0"/>
                    </a:moveTo>
                    <a:cubicBezTo>
                      <a:pt x="189" y="0"/>
                      <a:pt x="0" y="221"/>
                      <a:pt x="0" y="441"/>
                    </a:cubicBezTo>
                    <a:cubicBezTo>
                      <a:pt x="0" y="662"/>
                      <a:pt x="189" y="882"/>
                      <a:pt x="410" y="882"/>
                    </a:cubicBezTo>
                    <a:lnTo>
                      <a:pt x="2899" y="882"/>
                    </a:lnTo>
                    <a:cubicBezTo>
                      <a:pt x="3151" y="882"/>
                      <a:pt x="3308" y="662"/>
                      <a:pt x="3308" y="441"/>
                    </a:cubicBezTo>
                    <a:cubicBezTo>
                      <a:pt x="3308" y="221"/>
                      <a:pt x="3151" y="0"/>
                      <a:pt x="28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4567;p62"/>
              <p:cNvSpPr/>
              <p:nvPr/>
            </p:nvSpPr>
            <p:spPr>
              <a:xfrm>
                <a:off x="-59439375" y="2425425"/>
                <a:ext cx="125250" cy="134750"/>
              </a:xfrm>
              <a:custGeom>
                <a:avLst/>
                <a:gdLst/>
                <a:ahLst/>
                <a:cxnLst/>
                <a:rect l="l" t="t" r="r" b="b"/>
                <a:pathLst>
                  <a:path w="5010" h="5390" extrusionOk="0">
                    <a:moveTo>
                      <a:pt x="2518" y="855"/>
                    </a:moveTo>
                    <a:cubicBezTo>
                      <a:pt x="2722" y="855"/>
                      <a:pt x="2928" y="925"/>
                      <a:pt x="3088" y="1074"/>
                    </a:cubicBezTo>
                    <a:cubicBezTo>
                      <a:pt x="3277" y="1294"/>
                      <a:pt x="3340" y="1609"/>
                      <a:pt x="3277" y="1924"/>
                    </a:cubicBezTo>
                    <a:cubicBezTo>
                      <a:pt x="3183" y="2176"/>
                      <a:pt x="2994" y="2428"/>
                      <a:pt x="2710" y="2460"/>
                    </a:cubicBezTo>
                    <a:cubicBezTo>
                      <a:pt x="2626" y="2485"/>
                      <a:pt x="2546" y="2497"/>
                      <a:pt x="2469" y="2497"/>
                    </a:cubicBezTo>
                    <a:cubicBezTo>
                      <a:pt x="2260" y="2497"/>
                      <a:pt x="2076" y="2409"/>
                      <a:pt x="1891" y="2271"/>
                    </a:cubicBezTo>
                    <a:cubicBezTo>
                      <a:pt x="1702" y="2019"/>
                      <a:pt x="1607" y="1704"/>
                      <a:pt x="1702" y="1452"/>
                    </a:cubicBezTo>
                    <a:cubicBezTo>
                      <a:pt x="1802" y="1070"/>
                      <a:pt x="2158" y="855"/>
                      <a:pt x="2518" y="855"/>
                    </a:cubicBezTo>
                    <a:close/>
                    <a:moveTo>
                      <a:pt x="2521" y="3342"/>
                    </a:moveTo>
                    <a:cubicBezTo>
                      <a:pt x="3309" y="3342"/>
                      <a:pt x="3939" y="3846"/>
                      <a:pt x="4159" y="4539"/>
                    </a:cubicBezTo>
                    <a:lnTo>
                      <a:pt x="914" y="4539"/>
                    </a:lnTo>
                    <a:cubicBezTo>
                      <a:pt x="1103" y="3846"/>
                      <a:pt x="1733" y="3342"/>
                      <a:pt x="2521" y="3342"/>
                    </a:cubicBezTo>
                    <a:close/>
                    <a:moveTo>
                      <a:pt x="2473" y="0"/>
                    </a:moveTo>
                    <a:cubicBezTo>
                      <a:pt x="1781" y="0"/>
                      <a:pt x="1110" y="436"/>
                      <a:pt x="914" y="1200"/>
                    </a:cubicBezTo>
                    <a:cubicBezTo>
                      <a:pt x="757" y="1798"/>
                      <a:pt x="914" y="2334"/>
                      <a:pt x="1292" y="2775"/>
                    </a:cubicBezTo>
                    <a:cubicBezTo>
                      <a:pt x="568" y="3216"/>
                      <a:pt x="1" y="4004"/>
                      <a:pt x="1" y="4949"/>
                    </a:cubicBezTo>
                    <a:cubicBezTo>
                      <a:pt x="1" y="5169"/>
                      <a:pt x="190" y="5390"/>
                      <a:pt x="410" y="5390"/>
                    </a:cubicBezTo>
                    <a:lnTo>
                      <a:pt x="4537" y="5390"/>
                    </a:lnTo>
                    <a:cubicBezTo>
                      <a:pt x="4758" y="5390"/>
                      <a:pt x="4978" y="5169"/>
                      <a:pt x="4978" y="4949"/>
                    </a:cubicBezTo>
                    <a:cubicBezTo>
                      <a:pt x="5010" y="4035"/>
                      <a:pt x="4506" y="3216"/>
                      <a:pt x="3718" y="2807"/>
                    </a:cubicBezTo>
                    <a:cubicBezTo>
                      <a:pt x="3907" y="2618"/>
                      <a:pt x="4033" y="2397"/>
                      <a:pt x="4096" y="2113"/>
                    </a:cubicBezTo>
                    <a:cubicBezTo>
                      <a:pt x="4254" y="1515"/>
                      <a:pt x="4096" y="916"/>
                      <a:pt x="3655" y="507"/>
                    </a:cubicBezTo>
                    <a:cubicBezTo>
                      <a:pt x="3322" y="161"/>
                      <a:pt x="2894" y="0"/>
                      <a:pt x="24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4568;p62"/>
              <p:cNvSpPr/>
              <p:nvPr/>
            </p:nvSpPr>
            <p:spPr>
              <a:xfrm>
                <a:off x="-59327525" y="2325450"/>
                <a:ext cx="134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37" extrusionOk="0">
                    <a:moveTo>
                      <a:pt x="252" y="1"/>
                    </a:moveTo>
                    <a:cubicBezTo>
                      <a:pt x="95" y="1"/>
                      <a:pt x="0" y="127"/>
                      <a:pt x="0" y="284"/>
                    </a:cubicBezTo>
                    <a:cubicBezTo>
                      <a:pt x="0" y="442"/>
                      <a:pt x="95" y="536"/>
                      <a:pt x="252" y="536"/>
                    </a:cubicBezTo>
                    <a:cubicBezTo>
                      <a:pt x="410" y="536"/>
                      <a:pt x="536" y="442"/>
                      <a:pt x="536" y="284"/>
                    </a:cubicBezTo>
                    <a:cubicBezTo>
                      <a:pt x="536" y="127"/>
                      <a:pt x="410" y="1"/>
                      <a:pt x="25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" name="Google Shape;451;p45"/>
            <p:cNvSpPr txBox="1">
              <a:spLocks/>
            </p:cNvSpPr>
            <p:nvPr/>
          </p:nvSpPr>
          <p:spPr>
            <a:xfrm>
              <a:off x="6676530" y="3607756"/>
              <a:ext cx="1751100" cy="7197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9pPr>
            </a:lstStyle>
            <a:p>
              <a:pPr marL="0" indent="0" algn="ctr">
                <a:buFont typeface="Spectral Light"/>
                <a:buNone/>
              </a:pPr>
              <a:r>
                <a:rPr lang="ko-KR" altLang="en-US" dirty="0" err="1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마이페이지기능</a:t>
              </a:r>
              <a: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/>
              </a:r>
              <a:b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</a:br>
              <a:r>
                <a:rPr lang="ko-KR" altLang="en-US" sz="1000" dirty="0" err="1" smtClean="0">
                  <a:solidFill>
                    <a:srgbClr val="252525"/>
                  </a:solidFill>
                </a:rPr>
                <a:t>주문정보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(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조회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,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 취소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)</a:t>
              </a: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smtClean="0">
                  <a:solidFill>
                    <a:srgbClr val="252525"/>
                  </a:solidFill>
                </a:rPr>
                <a:t>회원정보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(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조회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,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수정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,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탈퇴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)</a:t>
              </a: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6075057" y="2963329"/>
            <a:ext cx="1751100" cy="1345894"/>
            <a:chOff x="2800489" y="1684997"/>
            <a:chExt cx="1751100" cy="1345894"/>
          </a:xfrm>
        </p:grpSpPr>
        <p:grpSp>
          <p:nvGrpSpPr>
            <p:cNvPr id="34" name="Google Shape;4384;p61"/>
            <p:cNvGrpSpPr/>
            <p:nvPr/>
          </p:nvGrpSpPr>
          <p:grpSpPr>
            <a:xfrm>
              <a:off x="3404392" y="1684997"/>
              <a:ext cx="543294" cy="541809"/>
              <a:chOff x="3269875" y="3210400"/>
              <a:chExt cx="484500" cy="483175"/>
            </a:xfrm>
            <a:solidFill>
              <a:srgbClr val="90CCFA"/>
            </a:solidFill>
          </p:grpSpPr>
          <p:sp>
            <p:nvSpPr>
              <p:cNvPr id="35" name="Google Shape;4385;p61"/>
              <p:cNvSpPr/>
              <p:nvPr/>
            </p:nvSpPr>
            <p:spPr>
              <a:xfrm>
                <a:off x="3364000" y="3303850"/>
                <a:ext cx="296300" cy="296300"/>
              </a:xfrm>
              <a:custGeom>
                <a:avLst/>
                <a:gdLst/>
                <a:ahLst/>
                <a:cxnLst/>
                <a:rect l="l" t="t" r="r" b="b"/>
                <a:pathLst>
                  <a:path w="11852" h="11852" extrusionOk="0">
                    <a:moveTo>
                      <a:pt x="5925" y="1132"/>
                    </a:moveTo>
                    <a:cubicBezTo>
                      <a:pt x="7863" y="1132"/>
                      <a:pt x="9612" y="2298"/>
                      <a:pt x="10354" y="4088"/>
                    </a:cubicBezTo>
                    <a:cubicBezTo>
                      <a:pt x="11094" y="5882"/>
                      <a:pt x="10683" y="7941"/>
                      <a:pt x="9313" y="9312"/>
                    </a:cubicBezTo>
                    <a:cubicBezTo>
                      <a:pt x="8395" y="10230"/>
                      <a:pt x="7169" y="10717"/>
                      <a:pt x="5920" y="10717"/>
                    </a:cubicBezTo>
                    <a:cubicBezTo>
                      <a:pt x="5304" y="10717"/>
                      <a:pt x="4682" y="10598"/>
                      <a:pt x="4089" y="10354"/>
                    </a:cubicBezTo>
                    <a:cubicBezTo>
                      <a:pt x="2298" y="9611"/>
                      <a:pt x="1133" y="7863"/>
                      <a:pt x="1133" y="5924"/>
                    </a:cubicBezTo>
                    <a:cubicBezTo>
                      <a:pt x="1133" y="3279"/>
                      <a:pt x="3280" y="1132"/>
                      <a:pt x="5925" y="1132"/>
                    </a:cubicBezTo>
                    <a:close/>
                    <a:moveTo>
                      <a:pt x="5925" y="0"/>
                    </a:moveTo>
                    <a:cubicBezTo>
                      <a:pt x="2658" y="0"/>
                      <a:pt x="1" y="2657"/>
                      <a:pt x="1" y="5924"/>
                    </a:cubicBezTo>
                    <a:cubicBezTo>
                      <a:pt x="1" y="9191"/>
                      <a:pt x="2658" y="11851"/>
                      <a:pt x="5925" y="11851"/>
                    </a:cubicBezTo>
                    <a:cubicBezTo>
                      <a:pt x="9192" y="11851"/>
                      <a:pt x="11852" y="9191"/>
                      <a:pt x="11852" y="5924"/>
                    </a:cubicBezTo>
                    <a:cubicBezTo>
                      <a:pt x="11852" y="2657"/>
                      <a:pt x="9192" y="0"/>
                      <a:pt x="59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6" name="Google Shape;4386;p61"/>
              <p:cNvSpPr/>
              <p:nvPr/>
            </p:nvSpPr>
            <p:spPr>
              <a:xfrm>
                <a:off x="3269875" y="3210400"/>
                <a:ext cx="484500" cy="483175"/>
              </a:xfrm>
              <a:custGeom>
                <a:avLst/>
                <a:gdLst/>
                <a:ahLst/>
                <a:cxnLst/>
                <a:rect l="l" t="t" r="r" b="b"/>
                <a:pathLst>
                  <a:path w="19380" h="19327" extrusionOk="0">
                    <a:moveTo>
                      <a:pt x="9690" y="1208"/>
                    </a:moveTo>
                    <a:lnTo>
                      <a:pt x="11426" y="2126"/>
                    </a:lnTo>
                    <a:cubicBezTo>
                      <a:pt x="11507" y="2168"/>
                      <a:pt x="11598" y="2192"/>
                      <a:pt x="11692" y="2192"/>
                    </a:cubicBezTo>
                    <a:lnTo>
                      <a:pt x="13651" y="2192"/>
                    </a:lnTo>
                    <a:lnTo>
                      <a:pt x="14765" y="3817"/>
                    </a:lnTo>
                    <a:cubicBezTo>
                      <a:pt x="14817" y="3892"/>
                      <a:pt x="14886" y="3955"/>
                      <a:pt x="14968" y="3998"/>
                    </a:cubicBezTo>
                    <a:lnTo>
                      <a:pt x="16704" y="4916"/>
                    </a:lnTo>
                    <a:lnTo>
                      <a:pt x="16939" y="6878"/>
                    </a:lnTo>
                    <a:cubicBezTo>
                      <a:pt x="16952" y="6969"/>
                      <a:pt x="16985" y="7056"/>
                      <a:pt x="17036" y="7132"/>
                    </a:cubicBezTo>
                    <a:lnTo>
                      <a:pt x="18150" y="8759"/>
                    </a:lnTo>
                    <a:lnTo>
                      <a:pt x="17456" y="10610"/>
                    </a:lnTo>
                    <a:cubicBezTo>
                      <a:pt x="17423" y="10695"/>
                      <a:pt x="17410" y="10785"/>
                      <a:pt x="17423" y="10876"/>
                    </a:cubicBezTo>
                    <a:lnTo>
                      <a:pt x="17658" y="12842"/>
                    </a:lnTo>
                    <a:lnTo>
                      <a:pt x="16188" y="14155"/>
                    </a:lnTo>
                    <a:cubicBezTo>
                      <a:pt x="16121" y="14216"/>
                      <a:pt x="16067" y="14291"/>
                      <a:pt x="16037" y="14379"/>
                    </a:cubicBezTo>
                    <a:lnTo>
                      <a:pt x="15339" y="16226"/>
                    </a:lnTo>
                    <a:lnTo>
                      <a:pt x="13437" y="16701"/>
                    </a:lnTo>
                    <a:cubicBezTo>
                      <a:pt x="13346" y="16722"/>
                      <a:pt x="13265" y="16764"/>
                      <a:pt x="13195" y="16827"/>
                    </a:cubicBezTo>
                    <a:lnTo>
                      <a:pt x="11728" y="18138"/>
                    </a:lnTo>
                    <a:lnTo>
                      <a:pt x="9826" y="17664"/>
                    </a:lnTo>
                    <a:cubicBezTo>
                      <a:pt x="9782" y="17653"/>
                      <a:pt x="9736" y="17648"/>
                      <a:pt x="9690" y="17648"/>
                    </a:cubicBezTo>
                    <a:cubicBezTo>
                      <a:pt x="9644" y="17648"/>
                      <a:pt x="9598" y="17653"/>
                      <a:pt x="9554" y="17664"/>
                    </a:cubicBezTo>
                    <a:lnTo>
                      <a:pt x="7652" y="18138"/>
                    </a:lnTo>
                    <a:lnTo>
                      <a:pt x="6184" y="16827"/>
                    </a:lnTo>
                    <a:cubicBezTo>
                      <a:pt x="6115" y="16767"/>
                      <a:pt x="6033" y="16722"/>
                      <a:pt x="5943" y="16701"/>
                    </a:cubicBezTo>
                    <a:lnTo>
                      <a:pt x="4040" y="16226"/>
                    </a:lnTo>
                    <a:lnTo>
                      <a:pt x="3343" y="14379"/>
                    </a:lnTo>
                    <a:cubicBezTo>
                      <a:pt x="3313" y="14291"/>
                      <a:pt x="3258" y="14216"/>
                      <a:pt x="3192" y="14155"/>
                    </a:cubicBezTo>
                    <a:lnTo>
                      <a:pt x="1721" y="12842"/>
                    </a:lnTo>
                    <a:lnTo>
                      <a:pt x="1960" y="10879"/>
                    </a:lnTo>
                    <a:cubicBezTo>
                      <a:pt x="1969" y="10788"/>
                      <a:pt x="1960" y="10695"/>
                      <a:pt x="1927" y="10610"/>
                    </a:cubicBezTo>
                    <a:lnTo>
                      <a:pt x="1229" y="8762"/>
                    </a:lnTo>
                    <a:lnTo>
                      <a:pt x="2346" y="7132"/>
                    </a:lnTo>
                    <a:cubicBezTo>
                      <a:pt x="2398" y="7056"/>
                      <a:pt x="2428" y="6969"/>
                      <a:pt x="2440" y="6878"/>
                    </a:cubicBezTo>
                    <a:lnTo>
                      <a:pt x="2679" y="4916"/>
                    </a:lnTo>
                    <a:lnTo>
                      <a:pt x="4415" y="3998"/>
                    </a:lnTo>
                    <a:cubicBezTo>
                      <a:pt x="4493" y="3955"/>
                      <a:pt x="4563" y="3892"/>
                      <a:pt x="4617" y="3817"/>
                    </a:cubicBezTo>
                    <a:lnTo>
                      <a:pt x="5731" y="2192"/>
                    </a:lnTo>
                    <a:lnTo>
                      <a:pt x="7691" y="2192"/>
                    </a:lnTo>
                    <a:cubicBezTo>
                      <a:pt x="7781" y="2192"/>
                      <a:pt x="7872" y="2168"/>
                      <a:pt x="7954" y="2126"/>
                    </a:cubicBezTo>
                    <a:lnTo>
                      <a:pt x="9690" y="1208"/>
                    </a:lnTo>
                    <a:close/>
                    <a:moveTo>
                      <a:pt x="9690" y="1"/>
                    </a:moveTo>
                    <a:cubicBezTo>
                      <a:pt x="9599" y="1"/>
                      <a:pt x="9509" y="23"/>
                      <a:pt x="9427" y="66"/>
                    </a:cubicBezTo>
                    <a:lnTo>
                      <a:pt x="7549" y="1057"/>
                    </a:lnTo>
                    <a:lnTo>
                      <a:pt x="5432" y="1057"/>
                    </a:lnTo>
                    <a:cubicBezTo>
                      <a:pt x="5245" y="1057"/>
                      <a:pt x="5070" y="1150"/>
                      <a:pt x="4964" y="1304"/>
                    </a:cubicBezTo>
                    <a:lnTo>
                      <a:pt x="3760" y="3062"/>
                    </a:lnTo>
                    <a:lnTo>
                      <a:pt x="1885" y="4052"/>
                    </a:lnTo>
                    <a:cubicBezTo>
                      <a:pt x="1721" y="4140"/>
                      <a:pt x="1610" y="4300"/>
                      <a:pt x="1586" y="4484"/>
                    </a:cubicBezTo>
                    <a:lnTo>
                      <a:pt x="1332" y="6607"/>
                    </a:lnTo>
                    <a:lnTo>
                      <a:pt x="127" y="8364"/>
                    </a:lnTo>
                    <a:cubicBezTo>
                      <a:pt x="22" y="8515"/>
                      <a:pt x="0" y="8711"/>
                      <a:pt x="67" y="8883"/>
                    </a:cubicBezTo>
                    <a:lnTo>
                      <a:pt x="819" y="10882"/>
                    </a:lnTo>
                    <a:lnTo>
                      <a:pt x="562" y="13002"/>
                    </a:lnTo>
                    <a:cubicBezTo>
                      <a:pt x="538" y="13186"/>
                      <a:pt x="607" y="13370"/>
                      <a:pt x="746" y="13494"/>
                    </a:cubicBezTo>
                    <a:lnTo>
                      <a:pt x="2331" y="14910"/>
                    </a:lnTo>
                    <a:lnTo>
                      <a:pt x="3083" y="16906"/>
                    </a:lnTo>
                    <a:cubicBezTo>
                      <a:pt x="3150" y="17081"/>
                      <a:pt x="3298" y="17211"/>
                      <a:pt x="3476" y="17256"/>
                    </a:cubicBezTo>
                    <a:lnTo>
                      <a:pt x="5535" y="17766"/>
                    </a:lnTo>
                    <a:lnTo>
                      <a:pt x="7120" y="19183"/>
                    </a:lnTo>
                    <a:cubicBezTo>
                      <a:pt x="7225" y="19276"/>
                      <a:pt x="7360" y="19326"/>
                      <a:pt x="7498" y="19326"/>
                    </a:cubicBezTo>
                    <a:cubicBezTo>
                      <a:pt x="7543" y="19326"/>
                      <a:pt x="7589" y="19321"/>
                      <a:pt x="7634" y="19309"/>
                    </a:cubicBezTo>
                    <a:lnTo>
                      <a:pt x="9690" y="18796"/>
                    </a:lnTo>
                    <a:lnTo>
                      <a:pt x="11746" y="19306"/>
                    </a:lnTo>
                    <a:cubicBezTo>
                      <a:pt x="11791" y="19318"/>
                      <a:pt x="11837" y="19324"/>
                      <a:pt x="11882" y="19324"/>
                    </a:cubicBezTo>
                    <a:cubicBezTo>
                      <a:pt x="12021" y="19324"/>
                      <a:pt x="12157" y="19273"/>
                      <a:pt x="12259" y="19180"/>
                    </a:cubicBezTo>
                    <a:lnTo>
                      <a:pt x="13845" y="17763"/>
                    </a:lnTo>
                    <a:lnTo>
                      <a:pt x="15901" y="17253"/>
                    </a:lnTo>
                    <a:cubicBezTo>
                      <a:pt x="16082" y="17208"/>
                      <a:pt x="16230" y="17078"/>
                      <a:pt x="16296" y="16903"/>
                    </a:cubicBezTo>
                    <a:lnTo>
                      <a:pt x="17048" y="14907"/>
                    </a:lnTo>
                    <a:lnTo>
                      <a:pt x="18633" y="13491"/>
                    </a:lnTo>
                    <a:cubicBezTo>
                      <a:pt x="18769" y="13367"/>
                      <a:pt x="18839" y="13183"/>
                      <a:pt x="18818" y="12999"/>
                    </a:cubicBezTo>
                    <a:lnTo>
                      <a:pt x="18561" y="10879"/>
                    </a:lnTo>
                    <a:lnTo>
                      <a:pt x="19313" y="8880"/>
                    </a:lnTo>
                    <a:cubicBezTo>
                      <a:pt x="19379" y="8708"/>
                      <a:pt x="19355" y="8515"/>
                      <a:pt x="19249" y="8361"/>
                    </a:cubicBezTo>
                    <a:lnTo>
                      <a:pt x="18048" y="6607"/>
                    </a:lnTo>
                    <a:lnTo>
                      <a:pt x="17794" y="4484"/>
                    </a:lnTo>
                    <a:cubicBezTo>
                      <a:pt x="17770" y="4300"/>
                      <a:pt x="17658" y="4140"/>
                      <a:pt x="17495" y="4052"/>
                    </a:cubicBezTo>
                    <a:lnTo>
                      <a:pt x="15620" y="3059"/>
                    </a:lnTo>
                    <a:lnTo>
                      <a:pt x="14415" y="1301"/>
                    </a:lnTo>
                    <a:cubicBezTo>
                      <a:pt x="14310" y="1147"/>
                      <a:pt x="14134" y="1057"/>
                      <a:pt x="13947" y="1057"/>
                    </a:cubicBezTo>
                    <a:lnTo>
                      <a:pt x="11831" y="1057"/>
                    </a:lnTo>
                    <a:lnTo>
                      <a:pt x="9955" y="66"/>
                    </a:lnTo>
                    <a:cubicBezTo>
                      <a:pt x="9872" y="23"/>
                      <a:pt x="9781" y="1"/>
                      <a:pt x="96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2" name="Google Shape;451;p45"/>
            <p:cNvSpPr txBox="1">
              <a:spLocks/>
            </p:cNvSpPr>
            <p:nvPr/>
          </p:nvSpPr>
          <p:spPr>
            <a:xfrm>
              <a:off x="2800489" y="2200891"/>
              <a:ext cx="1751100" cy="8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1pPr>
              <a:lvl2pPr marL="914400" marR="0" lvl="1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2pPr>
              <a:lvl3pPr marL="1371600" marR="0" lvl="2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3pPr>
              <a:lvl4pPr marL="1828800" marR="0" lvl="3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4pPr>
              <a:lvl5pPr marL="2286000" marR="0" lvl="4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5pPr>
              <a:lvl6pPr marL="2743200" marR="0" lvl="5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6pPr>
              <a:lvl7pPr marL="3200400" marR="0" lvl="6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●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7pPr>
              <a:lvl8pPr marL="3657600" marR="0" lvl="7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○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8pPr>
              <a:lvl9pPr marL="4114800" marR="0" lvl="8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66666"/>
                </a:buClr>
                <a:buSzPts val="1400"/>
                <a:buFont typeface="Spectral Light"/>
                <a:buChar char="■"/>
                <a:defRPr sz="1400" b="0" i="0" u="none" strike="noStrike" cap="none">
                  <a:solidFill>
                    <a:srgbClr val="666666"/>
                  </a:solidFill>
                  <a:latin typeface="Spectral Light"/>
                  <a:ea typeface="Spectral Light"/>
                  <a:cs typeface="Spectral Light"/>
                  <a:sym typeface="Spectral Light"/>
                </a:defRPr>
              </a:lvl9pPr>
            </a:lstStyle>
            <a:p>
              <a:pPr marL="0" indent="0" algn="ctr">
                <a:buFont typeface="Spectral Light"/>
                <a:buNone/>
              </a:pPr>
              <a:r>
                <a:rPr lang="ko-KR" altLang="en-US" dirty="0" err="1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관리자기능</a:t>
              </a:r>
              <a: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/>
              </a:r>
              <a:br>
                <a:rPr lang="en-US" dirty="0" smtClean="0">
                  <a:solidFill>
                    <a:srgbClr val="252525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</a:br>
              <a:r>
                <a:rPr lang="ko-KR" altLang="en-US" sz="1000" dirty="0" smtClean="0">
                  <a:solidFill>
                    <a:srgbClr val="252525"/>
                  </a:solidFill>
                </a:rPr>
                <a:t>상품관리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(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등록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,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조회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,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수정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)</a:t>
              </a: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err="1" smtClean="0">
                  <a:solidFill>
                    <a:srgbClr val="252525"/>
                  </a:solidFill>
                </a:rPr>
                <a:t>주문관리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(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조회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,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수정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,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취소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)</a:t>
              </a:r>
            </a:p>
            <a:p>
              <a:pPr marL="0" indent="0" algn="ctr">
                <a:buFont typeface="Spectral Light"/>
                <a:buNone/>
              </a:pPr>
              <a:r>
                <a:rPr lang="ko-KR" altLang="en-US" sz="1000" dirty="0" smtClean="0">
                  <a:solidFill>
                    <a:srgbClr val="252525"/>
                  </a:solidFill>
                </a:rPr>
                <a:t>회원관리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(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조회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,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수정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,</a:t>
              </a:r>
              <a:r>
                <a:rPr lang="ko-KR" altLang="en-US" sz="1000" dirty="0" smtClean="0">
                  <a:solidFill>
                    <a:srgbClr val="252525"/>
                  </a:solidFill>
                </a:rPr>
                <a:t>삭제</a:t>
              </a:r>
              <a:r>
                <a:rPr lang="en-US" altLang="ko-KR" sz="1000" dirty="0" smtClean="0">
                  <a:solidFill>
                    <a:srgbClr val="252525"/>
                  </a:solidFill>
                </a:rPr>
                <a:t>)</a:t>
              </a:r>
              <a:endParaRPr lang="en-US" sz="1000" dirty="0">
                <a:solidFill>
                  <a:srgbClr val="25252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60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설계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577327" cy="388307"/>
          </a:xfrm>
        </p:spPr>
        <p:txBody>
          <a:bodyPr/>
          <a:lstStyle/>
          <a:p>
            <a:r>
              <a:rPr lang="ko-KR" altLang="en-US" dirty="0" err="1" smtClean="0"/>
              <a:t>백엔드</a:t>
            </a:r>
            <a:r>
              <a:rPr lang="ko-KR" altLang="en-US" dirty="0" smtClean="0"/>
              <a:t> 기능 설계</a:t>
            </a:r>
            <a:endParaRPr lang="ko-KR" altLang="en-US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1865906"/>
              </p:ext>
            </p:extLst>
          </p:nvPr>
        </p:nvGraphicFramePr>
        <p:xfrm>
          <a:off x="1457950" y="1247694"/>
          <a:ext cx="1258819" cy="3353333"/>
        </p:xfrm>
        <a:graphic>
          <a:graphicData uri="http://schemas.openxmlformats.org/drawingml/2006/table">
            <a:tbl>
              <a:tblPr firstRow="1" bandRow="1">
                <a:tableStyleId>{1348BA6A-3095-426A-B975-EE17E0731642}</a:tableStyleId>
              </a:tblPr>
              <a:tblGrid>
                <a:gridCol w="1258819">
                  <a:extLst>
                    <a:ext uri="{9D8B030D-6E8A-4147-A177-3AD203B41FA5}">
                      <a16:colId xmlns:a16="http://schemas.microsoft.com/office/drawing/2014/main" val="1006007398"/>
                    </a:ext>
                  </a:extLst>
                </a:gridCol>
              </a:tblGrid>
              <a:tr h="34378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err="1" smtClean="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Spectral Light"/>
                        </a:rPr>
                        <a:t>Intercepter</a:t>
                      </a:r>
                      <a:endParaRPr lang="ko-KR" altLang="en-US" sz="1400" b="0" i="0" u="none" strike="noStrike" cap="none" dirty="0" smtClean="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Spectral Light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792730"/>
                  </a:ext>
                </a:extLst>
              </a:tr>
              <a:tr h="3009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Request</a:t>
                      </a:r>
                    </a:p>
                    <a:p>
                      <a:pPr algn="ctr" latinLnBrk="1"/>
                      <a:r>
                        <a:rPr lang="en-US" altLang="ko-KR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Mapping</a:t>
                      </a:r>
                    </a:p>
                    <a:p>
                      <a:pPr algn="ctr" latinLnBrk="1"/>
                      <a:r>
                        <a:rPr lang="en-US" altLang="ko-KR" sz="11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ViewName</a:t>
                      </a:r>
                      <a:endParaRPr lang="en-US" altLang="ko-KR" sz="1100" b="0" i="0" u="none" strike="noStrike" cap="none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  <a:p>
                      <a:pPr algn="ctr" latinLnBrk="1"/>
                      <a:r>
                        <a:rPr lang="ko-KR" altLang="en-US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반환</a:t>
                      </a:r>
                      <a:endParaRPr lang="ko-KR" altLang="en-US" sz="11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355084"/>
                  </a:ext>
                </a:extLst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57337"/>
              </p:ext>
            </p:extLst>
          </p:nvPr>
        </p:nvGraphicFramePr>
        <p:xfrm>
          <a:off x="3012889" y="1247693"/>
          <a:ext cx="1205323" cy="3353334"/>
        </p:xfrm>
        <a:graphic>
          <a:graphicData uri="http://schemas.openxmlformats.org/drawingml/2006/table">
            <a:tbl>
              <a:tblPr firstRow="1" bandRow="1">
                <a:tableStyleId>{1348BA6A-3095-426A-B975-EE17E0731642}</a:tableStyleId>
              </a:tblPr>
              <a:tblGrid>
                <a:gridCol w="1205323">
                  <a:extLst>
                    <a:ext uri="{9D8B030D-6E8A-4147-A177-3AD203B41FA5}">
                      <a16:colId xmlns:a16="http://schemas.microsoft.com/office/drawing/2014/main" val="1006007398"/>
                    </a:ext>
                  </a:extLst>
                </a:gridCol>
              </a:tblGrid>
              <a:tr h="34316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smtClean="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Controller</a:t>
                      </a:r>
                      <a:endParaRPr lang="ko-KR" altLang="en-US" sz="1400" b="0" i="0" u="none" strike="noStrike" cap="none" dirty="0" smtClean="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792730"/>
                  </a:ext>
                </a:extLst>
              </a:tr>
              <a:tr h="30101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@Request</a:t>
                      </a:r>
                    </a:p>
                    <a:p>
                      <a:pPr algn="ctr" latinLnBrk="1"/>
                      <a:r>
                        <a:rPr lang="en-US" altLang="ko-KR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Mapping</a:t>
                      </a:r>
                    </a:p>
                    <a:p>
                      <a:pPr algn="ctr" latinLnBrk="1"/>
                      <a:endParaRPr lang="en-US" altLang="ko-KR" sz="1100" b="0" i="0" u="none" strike="noStrike" cap="none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  <a:p>
                      <a:pPr algn="ctr" latinLnBrk="1"/>
                      <a:r>
                        <a:rPr lang="ko-KR" altLang="en-US" sz="11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로직</a:t>
                      </a:r>
                      <a:r>
                        <a:rPr lang="ko-KR" altLang="en-US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수행</a:t>
                      </a:r>
                      <a:endParaRPr lang="en-US" altLang="ko-KR" sz="1100" b="0" i="0" u="none" strike="noStrike" cap="none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  <a:p>
                      <a:pPr algn="ctr" latinLnBrk="1"/>
                      <a:endParaRPr lang="en-US" altLang="ko-KR" sz="1100" b="0" i="0" u="none" strike="noStrike" cap="none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  <a:p>
                      <a:pPr algn="ctr" latinLnBrk="1"/>
                      <a:r>
                        <a:rPr lang="en-US" altLang="ko-KR" sz="11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Model</a:t>
                      </a:r>
                      <a:r>
                        <a:rPr lang="en-US" altLang="ko-KR" sz="1100" b="0" i="0" u="none" strike="noStrike" cap="none" baseline="0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AndView</a:t>
                      </a:r>
                      <a:endParaRPr lang="en-US" altLang="ko-KR" sz="1100" b="0" i="0" u="none" strike="noStrike" cap="none" baseline="0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  <a:p>
                      <a:pPr algn="ctr" latinLnBrk="1"/>
                      <a:r>
                        <a:rPr lang="en-US" altLang="ko-KR" sz="1100" b="0" i="0" u="none" strike="noStrike" cap="none" baseline="0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@</a:t>
                      </a:r>
                      <a:r>
                        <a:rPr lang="en-US" altLang="ko-KR" sz="1100" b="0" i="0" u="none" strike="noStrike" cap="none" baseline="0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ResponseBody</a:t>
                      </a:r>
                      <a:endParaRPr lang="en-US" altLang="ko-KR" sz="1100" b="0" i="0" u="none" strike="noStrike" cap="none" baseline="0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  <a:p>
                      <a:pPr algn="ctr" latinLnBrk="1"/>
                      <a:r>
                        <a:rPr lang="ko-KR" altLang="en-US" sz="1100" b="0" i="0" u="none" strike="noStrike" cap="none" baseline="0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반환</a:t>
                      </a:r>
                      <a:endParaRPr lang="en-US" altLang="ko-KR" sz="1100" b="0" i="0" u="none" strike="noStrike" cap="none" baseline="0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355084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4593"/>
              </p:ext>
            </p:extLst>
          </p:nvPr>
        </p:nvGraphicFramePr>
        <p:xfrm>
          <a:off x="4514332" y="1247692"/>
          <a:ext cx="1205323" cy="3353335"/>
        </p:xfrm>
        <a:graphic>
          <a:graphicData uri="http://schemas.openxmlformats.org/drawingml/2006/table">
            <a:tbl>
              <a:tblPr firstRow="1" bandRow="1">
                <a:tableStyleId>{1348BA6A-3095-426A-B975-EE17E0731642}</a:tableStyleId>
              </a:tblPr>
              <a:tblGrid>
                <a:gridCol w="1205323">
                  <a:extLst>
                    <a:ext uri="{9D8B030D-6E8A-4147-A177-3AD203B41FA5}">
                      <a16:colId xmlns:a16="http://schemas.microsoft.com/office/drawing/2014/main" val="1006007398"/>
                    </a:ext>
                  </a:extLst>
                </a:gridCol>
              </a:tblGrid>
              <a:tr h="34443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smtClean="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Service</a:t>
                      </a:r>
                      <a:endParaRPr lang="ko-KR" altLang="en-US" sz="1400" b="0" i="0" u="none" strike="noStrike" cap="none" dirty="0" smtClean="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792730"/>
                  </a:ext>
                </a:extLst>
              </a:tr>
              <a:tr h="30088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@Transaction</a:t>
                      </a:r>
                    </a:p>
                    <a:p>
                      <a:pPr algn="ctr" latinLnBrk="1"/>
                      <a:r>
                        <a:rPr lang="ko-KR" altLang="en-US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수행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355084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864514"/>
              </p:ext>
            </p:extLst>
          </p:nvPr>
        </p:nvGraphicFramePr>
        <p:xfrm>
          <a:off x="6015775" y="1247694"/>
          <a:ext cx="1205323" cy="3353334"/>
        </p:xfrm>
        <a:graphic>
          <a:graphicData uri="http://schemas.openxmlformats.org/drawingml/2006/table">
            <a:tbl>
              <a:tblPr firstRow="1" bandRow="1">
                <a:tableStyleId>{1348BA6A-3095-426A-B975-EE17E0731642}</a:tableStyleId>
              </a:tblPr>
              <a:tblGrid>
                <a:gridCol w="1205323">
                  <a:extLst>
                    <a:ext uri="{9D8B030D-6E8A-4147-A177-3AD203B41FA5}">
                      <a16:colId xmlns:a16="http://schemas.microsoft.com/office/drawing/2014/main" val="1006007398"/>
                    </a:ext>
                  </a:extLst>
                </a:gridCol>
              </a:tblGrid>
              <a:tr h="34339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smtClean="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DAO</a:t>
                      </a:r>
                      <a:endParaRPr lang="ko-KR" altLang="en-US" sz="1400" b="0" i="0" u="none" strike="noStrike" cap="none" dirty="0" smtClean="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792730"/>
                  </a:ext>
                </a:extLst>
              </a:tr>
              <a:tr h="30099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Sqlsession</a:t>
                      </a:r>
                      <a:r>
                        <a:rPr lang="en-US" altLang="ko-KR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 Bean</a:t>
                      </a:r>
                      <a:r>
                        <a:rPr lang="ko-KR" altLang="en-US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에서</a:t>
                      </a:r>
                      <a:endParaRPr lang="en-US" altLang="ko-KR" sz="1100" b="0" i="0" u="none" strike="noStrike" cap="none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  <a:p>
                      <a:pPr algn="ctr" latinLnBrk="1"/>
                      <a:r>
                        <a:rPr lang="en-US" altLang="ko-KR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Mapper </a:t>
                      </a:r>
                      <a:r>
                        <a:rPr lang="ko-KR" altLang="en-US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수행</a:t>
                      </a:r>
                      <a:endParaRPr lang="en-US" altLang="ko-KR" sz="1100" b="0" i="0" u="none" strike="noStrike" cap="none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  <a:p>
                      <a:pPr algn="ctr" latinLnBrk="1"/>
                      <a:r>
                        <a:rPr lang="en-US" altLang="ko-KR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DB</a:t>
                      </a:r>
                      <a:r>
                        <a:rPr lang="ko-KR" altLang="en-US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값 받음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355084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21389"/>
              </p:ext>
            </p:extLst>
          </p:nvPr>
        </p:nvGraphicFramePr>
        <p:xfrm>
          <a:off x="7517219" y="1247693"/>
          <a:ext cx="1205323" cy="3353335"/>
        </p:xfrm>
        <a:graphic>
          <a:graphicData uri="http://schemas.openxmlformats.org/drawingml/2006/table">
            <a:tbl>
              <a:tblPr firstRow="1" bandRow="1">
                <a:tableStyleId>{1348BA6A-3095-426A-B975-EE17E0731642}</a:tableStyleId>
              </a:tblPr>
              <a:tblGrid>
                <a:gridCol w="1205323">
                  <a:extLst>
                    <a:ext uri="{9D8B030D-6E8A-4147-A177-3AD203B41FA5}">
                      <a16:colId xmlns:a16="http://schemas.microsoft.com/office/drawing/2014/main" val="1006007398"/>
                    </a:ext>
                  </a:extLst>
                </a:gridCol>
              </a:tblGrid>
              <a:tr h="3469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smtClean="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VO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792730"/>
                  </a:ext>
                </a:extLst>
              </a:tr>
              <a:tr h="3469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smtClean="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Arial"/>
                        </a:rPr>
                        <a:t>Mapper</a:t>
                      </a:r>
                      <a:endParaRPr lang="ko-KR" altLang="en-US" sz="1400" b="0" i="0" u="none" strike="noStrike" cap="none" dirty="0" smtClean="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Arial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55212"/>
                  </a:ext>
                </a:extLst>
              </a:tr>
              <a:tr h="26594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Sql</a:t>
                      </a:r>
                      <a:r>
                        <a:rPr lang="ko-KR" altLang="en-US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문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35508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959129" y="809111"/>
            <a:ext cx="1312842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@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Component</a:t>
            </a:r>
          </a:p>
          <a:p>
            <a:pPr algn="ctr"/>
            <a:r>
              <a:rPr lang="en-US" altLang="ko-KR" sz="12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@</a:t>
            </a:r>
            <a:r>
              <a:rPr lang="en-US" altLang="ko-KR" sz="12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Controller</a:t>
            </a:r>
            <a:endParaRPr lang="ko-KR" altLang="en-US" sz="12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98469" y="805264"/>
            <a:ext cx="104577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@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Component</a:t>
            </a:r>
          </a:p>
          <a:p>
            <a:pPr algn="ctr"/>
            <a:r>
              <a:rPr lang="en-US" altLang="ko-KR" sz="12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@Service</a:t>
            </a:r>
            <a:endParaRPr lang="ko-KR" altLang="en-US" sz="12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95549" y="805264"/>
            <a:ext cx="104577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@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Component</a:t>
            </a:r>
          </a:p>
          <a:p>
            <a:pPr algn="ctr"/>
            <a:r>
              <a:rPr lang="en-US" altLang="ko-KR" sz="12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@Repository</a:t>
            </a:r>
            <a:endParaRPr lang="ko-KR" altLang="en-US" sz="12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57105" y="970694"/>
            <a:ext cx="1125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@</a:t>
            </a:r>
            <a:r>
              <a:rPr lang="en-US" altLang="ko-KR" sz="12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Component</a:t>
            </a:r>
            <a:endParaRPr lang="ko-KR" altLang="en-US" sz="12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660777"/>
              </p:ext>
            </p:extLst>
          </p:nvPr>
        </p:nvGraphicFramePr>
        <p:xfrm>
          <a:off x="209998" y="2543359"/>
          <a:ext cx="872058" cy="731520"/>
        </p:xfrm>
        <a:graphic>
          <a:graphicData uri="http://schemas.openxmlformats.org/drawingml/2006/table">
            <a:tbl>
              <a:tblPr firstRow="1" bandRow="1">
                <a:tableStyleId>{1348BA6A-3095-426A-B975-EE17E0731642}</a:tableStyleId>
              </a:tblPr>
              <a:tblGrid>
                <a:gridCol w="872058">
                  <a:extLst>
                    <a:ext uri="{9D8B030D-6E8A-4147-A177-3AD203B41FA5}">
                      <a16:colId xmlns:a16="http://schemas.microsoft.com/office/drawing/2014/main" val="10060073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cap="none" dirty="0" smtClean="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Spectral Light"/>
                        </a:rPr>
                        <a:t>AOP</a:t>
                      </a:r>
                      <a:endParaRPr lang="ko-KR" altLang="en-US" sz="1400" b="0" i="0" u="none" strike="noStrike" cap="none" dirty="0" smtClean="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Spectral Light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88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792730"/>
                  </a:ext>
                </a:extLst>
              </a:tr>
              <a:tr h="210141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100" b="0" i="0" u="none" strike="noStrike" cap="none" dirty="0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로그</a:t>
                      </a:r>
                      <a:endParaRPr lang="en-US" altLang="ko-KR" sz="1100" b="0" i="0" u="none" strike="noStrike" cap="none" dirty="0" smtClean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100" b="0" i="0" u="none" strike="noStrike" cap="none" dirty="0" err="1" smtClean="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Arial"/>
                        </a:rPr>
                        <a:t>트랜젝션</a:t>
                      </a:r>
                      <a:endParaRPr lang="ko-KR" altLang="en-US" sz="1100" b="0" i="0" u="none" strike="noStrike" cap="none" dirty="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Arial"/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CC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355084"/>
                  </a:ext>
                </a:extLst>
              </a:tr>
            </a:tbl>
          </a:graphicData>
        </a:graphic>
      </p:graphicFrame>
      <p:cxnSp>
        <p:nvCxnSpPr>
          <p:cNvPr id="24" name="직선 화살표 연결선 23"/>
          <p:cNvCxnSpPr>
            <a:stCxn id="3" idx="3"/>
            <a:endCxn id="15" idx="1"/>
          </p:cNvCxnSpPr>
          <p:nvPr/>
        </p:nvCxnSpPr>
        <p:spPr>
          <a:xfrm>
            <a:off x="2716769" y="2924360"/>
            <a:ext cx="296120" cy="0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stCxn id="18" idx="1"/>
            <a:endCxn id="17" idx="3"/>
          </p:cNvCxnSpPr>
          <p:nvPr/>
        </p:nvCxnSpPr>
        <p:spPr>
          <a:xfrm flipH="1">
            <a:off x="7221098" y="2924360"/>
            <a:ext cx="296121" cy="1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17" idx="1"/>
            <a:endCxn id="16" idx="3"/>
          </p:cNvCxnSpPr>
          <p:nvPr/>
        </p:nvCxnSpPr>
        <p:spPr>
          <a:xfrm flipH="1" flipV="1">
            <a:off x="5719655" y="2924359"/>
            <a:ext cx="296120" cy="2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stCxn id="16" idx="1"/>
            <a:endCxn id="15" idx="3"/>
          </p:cNvCxnSpPr>
          <p:nvPr/>
        </p:nvCxnSpPr>
        <p:spPr>
          <a:xfrm flipH="1">
            <a:off x="4218212" y="2924359"/>
            <a:ext cx="296120" cy="1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793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설계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577327" cy="388307"/>
          </a:xfrm>
        </p:spPr>
        <p:txBody>
          <a:bodyPr/>
          <a:lstStyle/>
          <a:p>
            <a:r>
              <a:rPr lang="ko-KR" altLang="en-US" dirty="0" err="1" smtClean="0"/>
              <a:t>프론트엔드</a:t>
            </a:r>
            <a:r>
              <a:rPr lang="ko-KR" altLang="en-US" dirty="0" smtClean="0"/>
              <a:t> 화면 설계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1202" y="1165520"/>
            <a:ext cx="5465855" cy="369814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TextBox 2"/>
          <p:cNvSpPr txBox="1"/>
          <p:nvPr/>
        </p:nvSpPr>
        <p:spPr>
          <a:xfrm>
            <a:off x="3215055" y="859454"/>
            <a:ext cx="2602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&lt;Tiles: </a:t>
            </a:r>
            <a:r>
              <a:rPr lang="en-US" altLang="ko-KR" dirty="0" err="1" smtClean="0"/>
              <a:t>BaseLayOut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구성도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553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설계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16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901692" cy="388307"/>
          </a:xfrm>
        </p:spPr>
        <p:txBody>
          <a:bodyPr/>
          <a:lstStyle/>
          <a:p>
            <a:r>
              <a:rPr lang="ko-KR" altLang="en-US" dirty="0" err="1" smtClean="0"/>
              <a:t>프론트엔드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주요</a:t>
            </a:r>
            <a:r>
              <a:rPr lang="en-US" altLang="ko-KR" dirty="0" smtClean="0"/>
              <a:t>)</a:t>
            </a:r>
            <a:r>
              <a:rPr lang="ko-KR" altLang="en-US" dirty="0" smtClean="0"/>
              <a:t> 이벤트 기능 설계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513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>
            <a:spLocks noGrp="1"/>
          </p:cNvSpPr>
          <p:nvPr>
            <p:ph type="title"/>
          </p:nvPr>
        </p:nvSpPr>
        <p:spPr>
          <a:xfrm>
            <a:off x="1477425" y="2095075"/>
            <a:ext cx="3942300" cy="15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rgbClr val="000000"/>
              </a:buClr>
              <a:buSzPts val="1100"/>
            </a:pPr>
            <a:r>
              <a:rPr lang="ko-KR" altLang="en-US" sz="3200" dirty="0">
                <a:solidFill>
                  <a:srgbClr val="90CCFA"/>
                </a:solidFill>
              </a:rPr>
              <a:t>쇼핑몰 웹 </a:t>
            </a:r>
            <a:r>
              <a:rPr lang="en-US" altLang="ko-KR" sz="3200" dirty="0">
                <a:solidFill>
                  <a:srgbClr val="90CCFA"/>
                </a:solidFill>
              </a:rPr>
              <a:t/>
            </a:r>
            <a:br>
              <a:rPr lang="en-US" altLang="ko-KR" sz="3200" dirty="0">
                <a:solidFill>
                  <a:srgbClr val="90CCFA"/>
                </a:solidFill>
              </a:rPr>
            </a:br>
            <a:r>
              <a:rPr lang="ko-KR" altLang="en-US" sz="3200" dirty="0">
                <a:solidFill>
                  <a:srgbClr val="90CCFA"/>
                </a:solidFill>
              </a:rPr>
              <a:t>구현 기능 소개</a:t>
            </a:r>
            <a:endParaRPr dirty="0">
              <a:solidFill>
                <a:srgbClr val="3733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38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구현 </a:t>
            </a:r>
            <a:r>
              <a:rPr lang="ko-KR" altLang="en-US" sz="3200" dirty="0">
                <a:solidFill>
                  <a:srgbClr val="252525"/>
                </a:solidFill>
              </a:rPr>
              <a:t>기능 소개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18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4" y="524861"/>
            <a:ext cx="2995769" cy="388307"/>
          </a:xfrm>
        </p:spPr>
        <p:txBody>
          <a:bodyPr/>
          <a:lstStyle/>
          <a:p>
            <a:r>
              <a:rPr lang="ko-KR" altLang="en-US" dirty="0" smtClean="0"/>
              <a:t>회원 기능</a:t>
            </a:r>
            <a:r>
              <a:rPr lang="en-US" altLang="ko-KR" dirty="0" smtClean="0"/>
              <a:t>(</a:t>
            </a:r>
            <a:r>
              <a:rPr lang="ko-KR" altLang="en-US" dirty="0" smtClean="0"/>
              <a:t>회원가입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339" y="913168"/>
            <a:ext cx="4014014" cy="32513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94339" y="4164519"/>
            <a:ext cx="7354318" cy="523220"/>
          </a:xfrm>
          <a:prstGeom prst="rect">
            <a:avLst/>
          </a:prstGeom>
          <a:noFill/>
          <a:ln w="25400">
            <a:solidFill>
              <a:srgbClr val="4888DE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중복체크</a:t>
            </a:r>
            <a:r>
              <a:rPr lang="ko-KR" altLang="en-US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 </a:t>
            </a:r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SQL</a:t>
            </a:r>
            <a:r>
              <a:rPr lang="en-US" altLang="ko-KR" sz="1050" dirty="0" smtClean="0"/>
              <a:t> </a:t>
            </a:r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select decode(count(*),1,'true', 0,'false') from </a:t>
            </a:r>
            <a:r>
              <a:rPr lang="ko-KR" altLang="en-US" sz="11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테이블명</a:t>
            </a:r>
            <a:r>
              <a:rPr lang="ko-KR" altLang="en-US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</a:t>
            </a:r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where </a:t>
            </a:r>
            <a:r>
              <a:rPr lang="ko-KR" altLang="en-US" sz="11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컬럼명</a:t>
            </a:r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= #{</a:t>
            </a:r>
            <a:r>
              <a:rPr lang="ko-KR" altLang="en-US" sz="11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파라미터</a:t>
            </a:r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}</a:t>
            </a:r>
          </a:p>
          <a:p>
            <a:r>
              <a:rPr lang="ko-KR" altLang="en-US" dirty="0" err="1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회원추가</a:t>
            </a:r>
            <a:r>
              <a:rPr lang="ko-KR" altLang="en-US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 </a:t>
            </a:r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SQL</a:t>
            </a:r>
            <a:r>
              <a:rPr lang="en-US" altLang="ko-KR" sz="1050" dirty="0" smtClean="0"/>
              <a:t> </a:t>
            </a:r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insert into </a:t>
            </a:r>
            <a:r>
              <a:rPr lang="ko-KR" altLang="en-US" sz="11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테이블명</a:t>
            </a:r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(</a:t>
            </a:r>
            <a:r>
              <a:rPr lang="ko-KR" altLang="en-US" sz="11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컬럼명</a:t>
            </a:r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) values(#{VO</a:t>
            </a:r>
            <a:r>
              <a:rPr lang="ko-KR" altLang="en-US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객체</a:t>
            </a:r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})</a:t>
            </a:r>
            <a:endParaRPr lang="ko-KR" altLang="en-US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208352" y="913167"/>
            <a:ext cx="3340305" cy="3251352"/>
          </a:xfrm>
          <a:prstGeom prst="rect">
            <a:avLst/>
          </a:prstGeom>
          <a:ln w="25400">
            <a:solidFill>
              <a:srgbClr val="4888DE"/>
            </a:solidFill>
          </a:ln>
        </p:spPr>
        <p:txBody>
          <a:bodyPr wrap="square">
            <a:noAutofit/>
          </a:bodyPr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Request post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요청 </a:t>
            </a:r>
            <a:r>
              <a:rPr lang="en-US" altLang="ko-KR" sz="1200" dirty="0">
                <a:solidFill>
                  <a:srgbClr val="0056F2"/>
                </a:solidFill>
                <a:latin typeface="Consolas" panose="020B0609020204030204" pitchFamily="49" charset="0"/>
              </a:rPr>
              <a:t>/overlapped.do</a:t>
            </a:r>
          </a:p>
          <a:p>
            <a:pPr algn="ctr"/>
            <a:r>
              <a:rPr lang="en-US" altLang="ko-KR" sz="1200" dirty="0">
                <a:solidFill>
                  <a:srgbClr val="646464"/>
                </a:solidFill>
                <a:latin typeface="Consolas" panose="020B0609020204030204" pitchFamily="49" charset="0"/>
              </a:rPr>
              <a:t>↓</a:t>
            </a:r>
          </a:p>
          <a:p>
            <a:pPr algn="ctr"/>
            <a:r>
              <a:rPr lang="ko-KR" altLang="en-US" sz="1200" u="sng" dirty="0" err="1">
                <a:solidFill>
                  <a:schemeClr val="tx1"/>
                </a:solidFill>
                <a:latin typeface="Consolas" panose="020B0609020204030204" pitchFamily="49" charset="0"/>
              </a:rPr>
              <a:t>중복체크</a:t>
            </a:r>
            <a:r>
              <a:rPr lang="ko-KR" altLang="en-US" sz="1200" u="sng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u="sng" dirty="0">
                <a:solidFill>
                  <a:schemeClr val="tx1"/>
                </a:solidFill>
                <a:latin typeface="Consolas" panose="020B0609020204030204" pitchFamily="49" charset="0"/>
              </a:rPr>
              <a:t>SQL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실행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altLang="ko-KR" sz="1200" dirty="0">
                <a:solidFill>
                  <a:srgbClr val="646464"/>
                </a:solidFill>
                <a:latin typeface="Consolas" panose="020B0609020204030204" pitchFamily="49" charset="0"/>
              </a:rPr>
              <a:t>↓</a:t>
            </a:r>
          </a:p>
          <a:p>
            <a:pPr algn="ctr"/>
            <a:r>
              <a:rPr lang="en-US" altLang="ko-KR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ResponseEntity</a:t>
            </a:r>
            <a:r>
              <a:rPr lang="en-US" altLang="ko-KR" sz="1200" dirty="0">
                <a:solidFill>
                  <a:srgbClr val="C00000"/>
                </a:solidFill>
                <a:latin typeface="Consolas" panose="020B0609020204030204" pitchFamily="49" charset="0"/>
              </a:rPr>
              <a:t> 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true/false </a:t>
            </a:r>
            <a:r>
              <a:rPr lang="en-US" altLang="ko-KR" sz="1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(http body)</a:t>
            </a:r>
            <a:r>
              <a:rPr lang="ko-KR" altLang="en-US" sz="1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반환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altLang="ko-KR" sz="1200" dirty="0">
                <a:solidFill>
                  <a:srgbClr val="646464"/>
                </a:solidFill>
                <a:latin typeface="Consolas" panose="020B0609020204030204" pitchFamily="49" charset="0"/>
              </a:rPr>
              <a:t>↓</a:t>
            </a:r>
          </a:p>
          <a:p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Request post 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요청 </a:t>
            </a:r>
            <a:r>
              <a:rPr lang="en-US" altLang="ko-KR" sz="1200" dirty="0">
                <a:solidFill>
                  <a:srgbClr val="0056F2"/>
                </a:solidFill>
                <a:latin typeface="Consolas" panose="020B0609020204030204" pitchFamily="49" charset="0"/>
              </a:rPr>
              <a:t>/addMember.do</a:t>
            </a:r>
          </a:p>
          <a:p>
            <a:pPr algn="ctr"/>
            <a:r>
              <a:rPr lang="en-US" altLang="ko-KR" sz="1200" dirty="0">
                <a:solidFill>
                  <a:srgbClr val="646464"/>
                </a:solidFill>
                <a:latin typeface="Consolas" panose="020B0609020204030204" pitchFamily="49" charset="0"/>
              </a:rPr>
              <a:t>↓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&lt;form&gt;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태그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VO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객체 주입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altLang="ko-KR" sz="1200" dirty="0">
                <a:solidFill>
                  <a:srgbClr val="646464"/>
                </a:solidFill>
                <a:latin typeface="Consolas" panose="020B0609020204030204" pitchFamily="49" charset="0"/>
              </a:rPr>
              <a:t>↓</a:t>
            </a:r>
          </a:p>
          <a:p>
            <a:pPr algn="ctr"/>
            <a:r>
              <a:rPr lang="ko-KR" altLang="en-US" sz="1200" u="sng" dirty="0">
                <a:solidFill>
                  <a:schemeClr val="tx1"/>
                </a:solidFill>
                <a:latin typeface="Consolas" panose="020B0609020204030204" pitchFamily="49" charset="0"/>
              </a:rPr>
              <a:t>회원 추가 </a:t>
            </a:r>
            <a:r>
              <a:rPr lang="en-US" altLang="ko-KR" sz="1200" u="sng" dirty="0">
                <a:solidFill>
                  <a:schemeClr val="tx1"/>
                </a:solidFill>
                <a:latin typeface="Consolas" panose="020B0609020204030204" pitchFamily="49" charset="0"/>
              </a:rPr>
              <a:t>SQL </a:t>
            </a:r>
            <a:r>
              <a:rPr lang="ko-KR" altLang="en-US" sz="1200" u="sng" dirty="0">
                <a:solidFill>
                  <a:schemeClr val="tx1"/>
                </a:solidFill>
                <a:latin typeface="Consolas" panose="020B0609020204030204" pitchFamily="49" charset="0"/>
              </a:rPr>
              <a:t>실행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DB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저장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altLang="ko-KR" sz="1200" dirty="0">
                <a:solidFill>
                  <a:srgbClr val="646464"/>
                </a:solidFill>
                <a:latin typeface="Consolas" panose="020B0609020204030204" pitchFamily="49" charset="0"/>
              </a:rPr>
              <a:t>↓</a:t>
            </a:r>
          </a:p>
          <a:p>
            <a:pPr algn="ctr"/>
            <a:r>
              <a:rPr lang="en-US" altLang="ko-KR" sz="1200" dirty="0" err="1">
                <a:solidFill>
                  <a:srgbClr val="C00000"/>
                </a:solidFill>
                <a:latin typeface="Consolas" panose="020B0609020204030204" pitchFamily="49" charset="0"/>
              </a:rPr>
              <a:t>ResponseEntity</a:t>
            </a:r>
            <a:r>
              <a:rPr lang="ko-KR" altLang="en-US" sz="1200" dirty="0">
                <a:solidFill>
                  <a:srgbClr val="C00000"/>
                </a:solidFill>
                <a:latin typeface="Consolas" panose="020B0609020204030204" pitchFamily="49" charset="0"/>
              </a:rPr>
              <a:t> </a:t>
            </a:r>
            <a:endParaRPr lang="en-US" altLang="ko-KR" sz="1200" dirty="0">
              <a:solidFill>
                <a:srgbClr val="C00000"/>
              </a:solidFill>
              <a:latin typeface="Consolas" panose="020B0609020204030204" pitchFamily="49" charset="0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회원가입 성공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실패 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스크립트 </a:t>
            </a:r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(http body</a:t>
            </a:r>
            <a:r>
              <a:rPr lang="en-US" altLang="ko-KR" sz="1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  <a:r>
              <a:rPr lang="ko-KR" altLang="en-US" sz="1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반환</a:t>
            </a:r>
            <a:endParaRPr lang="en-US" altLang="ko-KR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구현 </a:t>
            </a:r>
            <a:r>
              <a:rPr lang="ko-KR" altLang="en-US" sz="3200" dirty="0">
                <a:solidFill>
                  <a:srgbClr val="252525"/>
                </a:solidFill>
              </a:rPr>
              <a:t>기능 소개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4" y="524861"/>
            <a:ext cx="2995769" cy="388307"/>
          </a:xfrm>
        </p:spPr>
        <p:txBody>
          <a:bodyPr/>
          <a:lstStyle/>
          <a:p>
            <a:r>
              <a:rPr lang="ko-KR" altLang="en-US" dirty="0" smtClean="0"/>
              <a:t>회원 기능</a:t>
            </a:r>
            <a:r>
              <a:rPr lang="en-US" altLang="ko-KR" dirty="0" smtClean="0"/>
              <a:t>(</a:t>
            </a:r>
            <a:r>
              <a:rPr lang="ko-KR" altLang="en-US" dirty="0" smtClean="0"/>
              <a:t>로그인</a:t>
            </a:r>
            <a:r>
              <a:rPr lang="en-US" altLang="ko-KR" dirty="0" smtClean="0"/>
              <a:t>,</a:t>
            </a:r>
            <a:r>
              <a:rPr lang="ko-KR" altLang="en-US" dirty="0" smtClean="0"/>
              <a:t>로그아웃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269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>
            <a:spLocks noGrp="1"/>
          </p:cNvSpPr>
          <p:nvPr>
            <p:ph type="title"/>
          </p:nvPr>
        </p:nvSpPr>
        <p:spPr>
          <a:xfrm>
            <a:off x="1477425" y="2095075"/>
            <a:ext cx="3942300" cy="15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rgbClr val="000000"/>
              </a:buClr>
              <a:buSzPts val="1100"/>
            </a:pPr>
            <a:r>
              <a:rPr lang="ko-KR" altLang="en-US" sz="3200" dirty="0" smtClean="0">
                <a:solidFill>
                  <a:srgbClr val="90CCFA"/>
                </a:solidFill>
              </a:rPr>
              <a:t>개요</a:t>
            </a:r>
            <a:endParaRPr dirty="0">
              <a:solidFill>
                <a:srgbClr val="37333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구현 </a:t>
            </a:r>
            <a:r>
              <a:rPr lang="ko-KR" altLang="en-US" sz="3200" dirty="0">
                <a:solidFill>
                  <a:srgbClr val="252525"/>
                </a:solidFill>
              </a:rPr>
              <a:t>기능 소개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4" y="524861"/>
            <a:ext cx="2995769" cy="388307"/>
          </a:xfrm>
        </p:spPr>
        <p:txBody>
          <a:bodyPr/>
          <a:lstStyle/>
          <a:p>
            <a:r>
              <a:rPr lang="ko-KR" altLang="en-US" dirty="0" smtClean="0"/>
              <a:t>회원 기능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마이페이지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474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구현 </a:t>
            </a:r>
            <a:r>
              <a:rPr lang="ko-KR" altLang="en-US" sz="3200" dirty="0">
                <a:solidFill>
                  <a:srgbClr val="252525"/>
                </a:solidFill>
              </a:rPr>
              <a:t>기능 소개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21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883342" cy="388307"/>
          </a:xfrm>
        </p:spPr>
        <p:txBody>
          <a:bodyPr/>
          <a:lstStyle/>
          <a:p>
            <a:r>
              <a:rPr lang="ko-KR" altLang="en-US" dirty="0" smtClean="0"/>
              <a:t>상품 담기 및 주문</a:t>
            </a:r>
            <a:r>
              <a:rPr lang="en-US" altLang="ko-KR" dirty="0" smtClean="0"/>
              <a:t>(</a:t>
            </a:r>
            <a:r>
              <a:rPr lang="ko-KR" altLang="en-US" dirty="0" smtClean="0"/>
              <a:t>장바구니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187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구현 </a:t>
            </a:r>
            <a:r>
              <a:rPr lang="ko-KR" altLang="en-US" sz="3200" dirty="0">
                <a:solidFill>
                  <a:srgbClr val="252525"/>
                </a:solidFill>
              </a:rPr>
              <a:t>기능 소개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883342" cy="388307"/>
          </a:xfrm>
        </p:spPr>
        <p:txBody>
          <a:bodyPr/>
          <a:lstStyle/>
          <a:p>
            <a:r>
              <a:rPr lang="ko-KR" altLang="en-US" dirty="0" smtClean="0"/>
              <a:t>상품 담기 및 주문</a:t>
            </a:r>
            <a:r>
              <a:rPr lang="en-US" altLang="ko-KR" dirty="0" smtClean="0"/>
              <a:t>(</a:t>
            </a:r>
            <a:r>
              <a:rPr lang="ko-KR" altLang="en-US" dirty="0" smtClean="0"/>
              <a:t>주문하기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698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구현 </a:t>
            </a:r>
            <a:r>
              <a:rPr lang="ko-KR" altLang="en-US" sz="3200" dirty="0">
                <a:solidFill>
                  <a:srgbClr val="252525"/>
                </a:solidFill>
              </a:rPr>
              <a:t>기능 소개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23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ko-KR" altLang="en-US" dirty="0" smtClean="0"/>
              <a:t>관리자  기능</a:t>
            </a:r>
            <a:r>
              <a:rPr lang="en-US" altLang="ko-KR" dirty="0" smtClean="0"/>
              <a:t>(</a:t>
            </a:r>
            <a:r>
              <a:rPr lang="ko-KR" altLang="en-US" dirty="0" smtClean="0"/>
              <a:t>상품 관리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8739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구현 </a:t>
            </a:r>
            <a:r>
              <a:rPr lang="ko-KR" altLang="en-US" sz="3200" dirty="0">
                <a:solidFill>
                  <a:srgbClr val="252525"/>
                </a:solidFill>
              </a:rPr>
              <a:t>기능 소개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24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ko-KR" altLang="en-US" dirty="0" smtClean="0"/>
              <a:t>관리자  기능</a:t>
            </a:r>
            <a:r>
              <a:rPr lang="en-US" altLang="ko-KR" dirty="0" smtClean="0"/>
              <a:t>(</a:t>
            </a:r>
            <a:r>
              <a:rPr lang="ko-KR" altLang="en-US" dirty="0" smtClean="0"/>
              <a:t>회원 관리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035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>
                <a:solidFill>
                  <a:srgbClr val="252525"/>
                </a:solidFill>
              </a:rPr>
              <a:t>쇼핑몰 웹 </a:t>
            </a:r>
            <a:r>
              <a:rPr lang="ko-KR" altLang="en-US" sz="3200" dirty="0" smtClean="0">
                <a:solidFill>
                  <a:srgbClr val="252525"/>
                </a:solidFill>
              </a:rPr>
              <a:t>구현 </a:t>
            </a:r>
            <a:r>
              <a:rPr lang="ko-KR" altLang="en-US" sz="3200" dirty="0">
                <a:solidFill>
                  <a:srgbClr val="252525"/>
                </a:solidFill>
              </a:rPr>
              <a:t>기능 소개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ko-KR" altLang="en-US" dirty="0" smtClean="0"/>
              <a:t>관리자  기능</a:t>
            </a:r>
            <a:r>
              <a:rPr lang="en-US" altLang="ko-KR" dirty="0" smtClean="0"/>
              <a:t>(</a:t>
            </a:r>
            <a:r>
              <a:rPr lang="ko-KR" altLang="en-US" dirty="0" smtClean="0"/>
              <a:t>주문 관리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437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55"/>
          <p:cNvSpPr txBox="1"/>
          <p:nvPr/>
        </p:nvSpPr>
        <p:spPr>
          <a:xfrm rot="-5400000">
            <a:off x="-1841525" y="1971151"/>
            <a:ext cx="5256600" cy="6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jhcj92@naver.com </a:t>
            </a:r>
            <a:r>
              <a:rPr lang="es" sz="1100" dirty="0">
                <a:solidFill>
                  <a:srgbClr val="252525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| </a:t>
            </a:r>
            <a:r>
              <a:rPr lang="e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+81  010 3808 9235  </a:t>
            </a:r>
            <a:r>
              <a:rPr lang="es" sz="1100" dirty="0">
                <a:solidFill>
                  <a:srgbClr val="252525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| </a:t>
            </a:r>
            <a:r>
              <a:rPr lang="e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**.</a:t>
            </a:r>
            <a:r>
              <a:rPr lang="es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com</a:t>
            </a:r>
            <a:endParaRPr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645" name="Google Shape;645;p55"/>
          <p:cNvSpPr/>
          <p:nvPr/>
        </p:nvSpPr>
        <p:spPr>
          <a:xfrm rot="-5400000">
            <a:off x="-1173125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55"/>
          <p:cNvSpPr txBox="1">
            <a:spLocks noGrp="1"/>
          </p:cNvSpPr>
          <p:nvPr>
            <p:ph type="ctrTitle"/>
          </p:nvPr>
        </p:nvSpPr>
        <p:spPr>
          <a:xfrm>
            <a:off x="1504500" y="1859401"/>
            <a:ext cx="6135000" cy="11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6400" dirty="0">
                <a:solidFill>
                  <a:srgbClr val="252525"/>
                </a:solidFill>
              </a:rPr>
              <a:t>Thanks</a:t>
            </a:r>
            <a:r>
              <a:rPr lang="es" sz="6400" dirty="0">
                <a:solidFill>
                  <a:srgbClr val="0043C1"/>
                </a:solidFill>
              </a:rPr>
              <a:t>!</a:t>
            </a:r>
            <a:endParaRPr sz="6400" dirty="0">
              <a:solidFill>
                <a:srgbClr val="0043C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dirty="0" smtClean="0">
                <a:solidFill>
                  <a:srgbClr val="252525"/>
                </a:solidFill>
              </a:rPr>
              <a:t>Reference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27</a:t>
            </a:fld>
            <a:endParaRPr/>
          </a:p>
        </p:txBody>
      </p:sp>
      <p:sp>
        <p:nvSpPr>
          <p:cNvPr id="3" name="부제목 2"/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ko-KR" altLang="en-US" dirty="0" smtClean="0"/>
              <a:t>참조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723993" y="1080888"/>
            <a:ext cx="766672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b="1" dirty="0" smtClean="0">
                <a:latin typeface="+mj-ea"/>
                <a:ea typeface="+mj-ea"/>
              </a:rPr>
              <a:t>코드</a:t>
            </a:r>
            <a:endParaRPr lang="en-US" altLang="ko-KR" b="1" dirty="0" smtClean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>
                <a:latin typeface="+mj-ea"/>
                <a:ea typeface="+mj-ea"/>
              </a:rPr>
              <a:t>Shopping Mall: </a:t>
            </a:r>
            <a:r>
              <a:rPr lang="en-US" altLang="ko-KR" dirty="0" smtClean="0">
                <a:latin typeface="+mj-ea"/>
                <a:ea typeface="+mj-ea"/>
                <a:hlinkClick r:id="rId3"/>
              </a:rPr>
              <a:t>https</a:t>
            </a:r>
            <a:r>
              <a:rPr lang="en-US" altLang="ko-KR" dirty="0">
                <a:latin typeface="+mj-ea"/>
                <a:ea typeface="+mj-ea"/>
                <a:hlinkClick r:id="rId3"/>
              </a:rPr>
              <a:t>://</a:t>
            </a:r>
            <a:r>
              <a:rPr lang="en-US" altLang="ko-KR" dirty="0" smtClean="0">
                <a:latin typeface="+mj-ea"/>
                <a:ea typeface="+mj-ea"/>
                <a:hlinkClick r:id="rId3"/>
              </a:rPr>
              <a:t>github.com/gilbutITbook/006895/tree/master/bookShop01/src</a:t>
            </a:r>
            <a:endParaRPr lang="en-US" altLang="ko-KR" dirty="0" smtClean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b="1" dirty="0" smtClean="0">
                <a:latin typeface="+mj-ea"/>
                <a:ea typeface="+mj-ea"/>
              </a:rPr>
              <a:t>부록</a:t>
            </a:r>
            <a:endParaRPr lang="en-US" altLang="ko-KR" b="1" dirty="0" smtClean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>
                <a:latin typeface="+mj-ea"/>
                <a:ea typeface="+mj-ea"/>
              </a:rPr>
              <a:t>Web Server/Web Application Server: </a:t>
            </a:r>
            <a:r>
              <a:rPr lang="ko-KR" altLang="en-US" dirty="0" smtClean="0">
                <a:latin typeface="+mj-ea"/>
                <a:ea typeface="+mj-ea"/>
                <a:hlinkClick r:id="rId4"/>
              </a:rPr>
              <a:t>https://binux.tistory.com/32</a:t>
            </a:r>
            <a:endParaRPr lang="en-US" altLang="ko-KR" dirty="0" smtClean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>
                <a:latin typeface="+mj-ea"/>
                <a:ea typeface="+mj-ea"/>
              </a:rPr>
              <a:t>Servlet: </a:t>
            </a:r>
            <a:r>
              <a:rPr lang="en-US" altLang="ko-KR" dirty="0" smtClean="0">
                <a:latin typeface="+mj-ea"/>
                <a:ea typeface="+mj-ea"/>
                <a:hlinkClick r:id="rId5"/>
              </a:rPr>
              <a:t>https://velog.io/@jakeseo_me/</a:t>
            </a:r>
            <a:endParaRPr lang="en-US" altLang="ko-KR" dirty="0" smtClean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>
                <a:latin typeface="+mj-ea"/>
                <a:ea typeface="+mj-ea"/>
              </a:rPr>
              <a:t>Context: </a:t>
            </a:r>
            <a:r>
              <a:rPr lang="en-US" altLang="ko-KR" dirty="0" smtClean="0">
                <a:latin typeface="+mj-ea"/>
                <a:ea typeface="+mj-ea"/>
                <a:hlinkClick r:id="rId6"/>
              </a:rPr>
              <a:t>https://fbtmdwhd33.tistory.com/262</a:t>
            </a:r>
            <a:endParaRPr lang="en-US" altLang="ko-KR" dirty="0" smtClean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>
                <a:latin typeface="+mj-ea"/>
                <a:ea typeface="+mj-ea"/>
              </a:rPr>
              <a:t>Maven: </a:t>
            </a:r>
            <a:r>
              <a:rPr lang="en-US" altLang="ko-KR" dirty="0">
                <a:latin typeface="+mj-ea"/>
                <a:ea typeface="+mj-ea"/>
                <a:hlinkClick r:id="rId7"/>
              </a:rPr>
              <a:t>https://</a:t>
            </a:r>
            <a:r>
              <a:rPr lang="en-US" altLang="ko-KR" dirty="0" smtClean="0">
                <a:latin typeface="+mj-ea"/>
                <a:ea typeface="+mj-ea"/>
                <a:hlinkClick r:id="rId7"/>
              </a:rPr>
              <a:t>e2e2e2.tistory.com/29</a:t>
            </a:r>
            <a:endParaRPr lang="en-US" altLang="ko-KR" dirty="0" smtClean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>
                <a:latin typeface="+mj-ea"/>
                <a:ea typeface="+mj-ea"/>
              </a:rPr>
              <a:t>Spring </a:t>
            </a:r>
            <a:r>
              <a:rPr lang="en-US" altLang="ko-KR" dirty="0" smtClean="0">
                <a:latin typeface="+mj-ea"/>
                <a:ea typeface="+mj-ea"/>
              </a:rPr>
              <a:t>Framework IOC/DI</a:t>
            </a:r>
            <a:r>
              <a:rPr lang="en-US" altLang="ko-KR" dirty="0">
                <a:latin typeface="+mj-ea"/>
                <a:ea typeface="+mj-ea"/>
              </a:rPr>
              <a:t>: </a:t>
            </a:r>
            <a:r>
              <a:rPr lang="en-US" altLang="ko-KR" dirty="0">
                <a:latin typeface="+mj-ea"/>
                <a:ea typeface="+mj-ea"/>
                <a:hlinkClick r:id="rId8"/>
              </a:rPr>
              <a:t>https://velog.io/@</a:t>
            </a:r>
            <a:r>
              <a:rPr lang="en-US" altLang="ko-KR" dirty="0" smtClean="0">
                <a:latin typeface="+mj-ea"/>
                <a:ea typeface="+mj-ea"/>
                <a:hlinkClick r:id="rId8"/>
              </a:rPr>
              <a:t>gillog/Spring-DIDependency-Injection</a:t>
            </a:r>
            <a:endParaRPr lang="en-US" altLang="ko-KR" dirty="0" smtClean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>
                <a:latin typeface="+mj-ea"/>
              </a:rPr>
              <a:t>Spring </a:t>
            </a:r>
            <a:r>
              <a:rPr lang="en-US" altLang="ko-KR" dirty="0">
                <a:latin typeface="+mj-ea"/>
              </a:rPr>
              <a:t>Framework </a:t>
            </a:r>
            <a:r>
              <a:rPr lang="en-US" altLang="ko-KR" dirty="0" smtClean="0">
                <a:latin typeface="+mj-ea"/>
              </a:rPr>
              <a:t>AOP: </a:t>
            </a:r>
            <a:r>
              <a:rPr lang="en-US" altLang="ko-KR" dirty="0">
                <a:hlinkClick r:id="rId9"/>
              </a:rPr>
              <a:t>https://engkimbs.tistory.com/746</a:t>
            </a:r>
            <a:r>
              <a:rPr lang="ko-KR" altLang="en-US" dirty="0"/>
              <a:t> </a:t>
            </a:r>
            <a:r>
              <a:rPr lang="en-US" altLang="ko-KR" dirty="0" smtClean="0">
                <a:latin typeface="+mj-ea"/>
                <a:ea typeface="+mj-ea"/>
              </a:rPr>
              <a:t>					        </a:t>
            </a:r>
            <a:r>
              <a:rPr lang="en-US" altLang="ko-KR" dirty="0" smtClean="0">
                <a:hlinkClick r:id="rId10"/>
              </a:rPr>
              <a:t>https</a:t>
            </a:r>
            <a:r>
              <a:rPr lang="en-US" altLang="ko-KR" dirty="0">
                <a:hlinkClick r:id="rId10"/>
              </a:rPr>
              <a:t>://goddaehee.tistory.com/154</a:t>
            </a:r>
            <a:r>
              <a:rPr lang="ko-KR" altLang="en-US" dirty="0"/>
              <a:t> </a:t>
            </a:r>
            <a:endParaRPr lang="en-US" altLang="ko-KR" dirty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>
                <a:latin typeface="+mj-ea"/>
              </a:rPr>
              <a:t>Spring </a:t>
            </a:r>
            <a:r>
              <a:rPr lang="en-US" altLang="ko-KR" dirty="0">
                <a:latin typeface="+mj-ea"/>
              </a:rPr>
              <a:t>Framework Annotation: </a:t>
            </a:r>
            <a:r>
              <a:rPr lang="en-US" altLang="ko-KR" dirty="0">
                <a:latin typeface="+mj-ea"/>
                <a:hlinkClick r:id="rId11"/>
              </a:rPr>
              <a:t>https://</a:t>
            </a:r>
            <a:r>
              <a:rPr lang="en-US" altLang="ko-KR" dirty="0" smtClean="0">
                <a:latin typeface="+mj-ea"/>
                <a:hlinkClick r:id="rId11"/>
              </a:rPr>
              <a:t>www.youtube.com/watch?v=S065KRjXRSY</a:t>
            </a:r>
            <a:r>
              <a:rPr lang="en-US" altLang="ko-KR" dirty="0" smtClean="0">
                <a:latin typeface="+mj-ea"/>
              </a:rPr>
              <a:t>				  </a:t>
            </a:r>
            <a:r>
              <a:rPr lang="en-US" altLang="ko-KR" dirty="0" smtClean="0">
                <a:latin typeface="+mj-ea"/>
                <a:ea typeface="+mj-ea"/>
                <a:hlinkClick r:id="rId12"/>
              </a:rPr>
              <a:t>https://velog.io/@gillog/</a:t>
            </a:r>
            <a:endParaRPr lang="en-US" altLang="ko-KR" dirty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>
                <a:latin typeface="+mj-ea"/>
                <a:ea typeface="+mj-ea"/>
              </a:rPr>
              <a:t>JSP: </a:t>
            </a:r>
            <a:r>
              <a:rPr lang="en-US" altLang="ko-KR" dirty="0">
                <a:latin typeface="+mj-ea"/>
                <a:ea typeface="+mj-ea"/>
                <a:hlinkClick r:id="rId13"/>
              </a:rPr>
              <a:t>https://linked2ev.github.io/devlog/2018/11/11/JSP-5.-JSP-Compile</a:t>
            </a:r>
            <a:r>
              <a:rPr lang="en-US" altLang="ko-KR" dirty="0" smtClean="0">
                <a:latin typeface="+mj-ea"/>
                <a:ea typeface="+mj-ea"/>
                <a:hlinkClick r:id="rId13"/>
              </a:rPr>
              <a:t>/</a:t>
            </a:r>
            <a:endParaRPr lang="en-US" altLang="ko-KR" dirty="0" smtClean="0">
              <a:latin typeface="+mj-ea"/>
              <a:ea typeface="+mj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 smtClean="0">
                <a:latin typeface="+mj-ea"/>
                <a:ea typeface="+mj-ea"/>
              </a:rPr>
              <a:t>Http: </a:t>
            </a:r>
            <a:r>
              <a:rPr lang="en-US" altLang="ko-KR" dirty="0">
                <a:latin typeface="+mj-ea"/>
                <a:ea typeface="+mj-ea"/>
                <a:hlinkClick r:id="rId14"/>
              </a:rPr>
              <a:t>https://youtu.be/rxaBwwI_JnI</a:t>
            </a:r>
            <a:endParaRPr lang="en-US" altLang="ko-KR" dirty="0" smtClean="0">
              <a:latin typeface="+mj-ea"/>
              <a:ea typeface="+mj-ea"/>
            </a:endParaRPr>
          </a:p>
          <a:p>
            <a:endParaRPr lang="en-US" altLang="ko-KR" dirty="0" smtClean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768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 smtClean="0">
                <a:solidFill>
                  <a:srgbClr val="252525"/>
                </a:solidFill>
              </a:rPr>
              <a:t>부록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28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en-US" altLang="ko-KR" dirty="0" smtClean="0"/>
              <a:t>Web Server/Web Application Server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1510" y="913168"/>
            <a:ext cx="7025645" cy="22246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09060" y="3571433"/>
            <a:ext cx="33652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tx1"/>
                </a:solidFill>
              </a:rPr>
              <a:t>WS </a:t>
            </a:r>
            <a:r>
              <a:rPr lang="ko-KR" altLang="en-US" sz="1000" dirty="0" smtClean="0">
                <a:solidFill>
                  <a:schemeClr val="tx1"/>
                </a:solidFill>
              </a:rPr>
              <a:t>종류</a:t>
            </a:r>
            <a:r>
              <a:rPr lang="en-US" altLang="ko-KR" sz="1000" dirty="0" smtClean="0">
                <a:solidFill>
                  <a:schemeClr val="tx1"/>
                </a:solidFill>
              </a:rPr>
              <a:t>: </a:t>
            </a:r>
          </a:p>
          <a:p>
            <a:r>
              <a:rPr lang="en-US" altLang="ko-KR" sz="1000" dirty="0" smtClean="0">
                <a:solidFill>
                  <a:schemeClr val="tx1"/>
                </a:solidFill>
              </a:rPr>
              <a:t>Apache, 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Nignx</a:t>
            </a:r>
            <a:r>
              <a:rPr lang="en-US" altLang="ko-KR" sz="1000" dirty="0" smtClean="0">
                <a:solidFill>
                  <a:schemeClr val="tx1"/>
                </a:solidFill>
              </a:rPr>
              <a:t>, 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lls</a:t>
            </a:r>
            <a:r>
              <a:rPr lang="en-US" altLang="ko-KR" sz="1000" dirty="0" smtClean="0">
                <a:solidFill>
                  <a:schemeClr val="tx1"/>
                </a:solidFill>
              </a:rPr>
              <a:t>, GWS</a:t>
            </a:r>
          </a:p>
          <a:p>
            <a:endParaRPr lang="en-US" altLang="ko-KR" sz="1000" dirty="0" smtClean="0">
              <a:solidFill>
                <a:schemeClr val="tx1"/>
              </a:solidFill>
            </a:endParaRPr>
          </a:p>
          <a:p>
            <a:r>
              <a:rPr lang="en-US" altLang="ko-KR" sz="1000" dirty="0" smtClean="0"/>
              <a:t>WAS </a:t>
            </a:r>
            <a:r>
              <a:rPr lang="ko-KR" altLang="en-US" sz="1000" dirty="0" smtClean="0"/>
              <a:t>종류</a:t>
            </a:r>
            <a:r>
              <a:rPr lang="en-US" altLang="ko-KR" sz="1000" dirty="0" smtClean="0"/>
              <a:t>: </a:t>
            </a:r>
          </a:p>
          <a:p>
            <a:r>
              <a:rPr lang="en-US" altLang="ko-KR" sz="1000" dirty="0" smtClean="0"/>
              <a:t>Tomcat</a:t>
            </a:r>
            <a:r>
              <a:rPr lang="en-US" altLang="ko-KR" sz="1000" dirty="0"/>
              <a:t>, </a:t>
            </a:r>
            <a:r>
              <a:rPr lang="en-US" altLang="ko-KR" sz="1000" dirty="0" err="1" smtClean="0"/>
              <a:t>JBoss</a:t>
            </a:r>
            <a:r>
              <a:rPr lang="en-US" altLang="ko-KR" sz="1000" dirty="0" smtClean="0"/>
              <a:t>, WebLogic,</a:t>
            </a:r>
            <a:r>
              <a:rPr lang="en-US" altLang="ko-KR" dirty="0"/>
              <a:t> </a:t>
            </a:r>
            <a:r>
              <a:rPr lang="en-US" altLang="ko-KR" sz="1000" dirty="0" smtClean="0"/>
              <a:t>Jetty,</a:t>
            </a:r>
            <a:r>
              <a:rPr lang="en-US" altLang="ko-KR" dirty="0" smtClean="0"/>
              <a:t> </a:t>
            </a:r>
            <a:r>
              <a:rPr lang="en-US" altLang="ko-KR" sz="1000" dirty="0" err="1" smtClean="0"/>
              <a:t>Jeus</a:t>
            </a:r>
            <a:r>
              <a:rPr lang="en-US" altLang="ko-KR" sz="1000" dirty="0" smtClean="0"/>
              <a:t>(</a:t>
            </a:r>
            <a:r>
              <a:rPr lang="ko-KR" altLang="en-US" sz="1000" dirty="0" smtClean="0"/>
              <a:t>한국</a:t>
            </a:r>
            <a:r>
              <a:rPr lang="en-US" altLang="ko-KR" sz="1000" dirty="0" smtClean="0"/>
              <a:t>)</a:t>
            </a:r>
            <a:endParaRPr lang="ko-KR" altLang="en-US" sz="10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4353" y="3137771"/>
            <a:ext cx="3772802" cy="18319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61944" y="1633909"/>
            <a:ext cx="15116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/>
              <a:t>Servlet Container</a:t>
            </a:r>
            <a:endParaRPr lang="ko-KR" altLang="en-US" sz="1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692383" y="612259"/>
            <a:ext cx="10452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5" action="ppaction://hlinksldjump"/>
              </a:rPr>
              <a:t>&gt;</a:t>
            </a:r>
            <a:r>
              <a:rPr lang="ko-KR" altLang="en-US" dirty="0" smtClean="0">
                <a:hlinkClick r:id="rId5" action="ppaction://hlinksldjump"/>
              </a:rPr>
              <a:t>돌아가기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865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 smtClean="0">
                <a:solidFill>
                  <a:srgbClr val="252525"/>
                </a:solidFill>
              </a:rPr>
              <a:t>부록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29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en-US" altLang="ko-KR" dirty="0" smtClean="0"/>
              <a:t>Context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844" y="989755"/>
            <a:ext cx="3988722" cy="367346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9488" y="913168"/>
            <a:ext cx="3609170" cy="3750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92383" y="612259"/>
            <a:ext cx="10452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5" action="ppaction://hlinksldjump"/>
              </a:rPr>
              <a:t>&gt;</a:t>
            </a:r>
            <a:r>
              <a:rPr lang="ko-KR" altLang="en-US" dirty="0" smtClean="0">
                <a:hlinkClick r:id="rId5" action="ppaction://hlinksldjump"/>
              </a:rPr>
              <a:t>돌아가기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269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549" y="910283"/>
            <a:ext cx="5839830" cy="4233217"/>
          </a:xfrm>
          <a:prstGeom prst="rect">
            <a:avLst/>
          </a:prstGeom>
        </p:spPr>
      </p:pic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smtClean="0">
                <a:solidFill>
                  <a:srgbClr val="252525"/>
                </a:solidFill>
              </a:rPr>
              <a:t>개요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577327" cy="388307"/>
          </a:xfrm>
        </p:spPr>
        <p:txBody>
          <a:bodyPr/>
          <a:lstStyle/>
          <a:p>
            <a:r>
              <a:rPr lang="ko-KR" altLang="en-US" dirty="0" smtClean="0"/>
              <a:t>쇼핑몰의 전체 구성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512041" y="3536366"/>
            <a:ext cx="2172390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ko-KR" altLang="en-US" dirty="0"/>
              <a:t>http</a:t>
            </a:r>
            <a:r>
              <a:rPr lang="ko-KR" altLang="en-US" dirty="0" smtClean="0"/>
              <a:t>://</a:t>
            </a:r>
            <a:r>
              <a:rPr lang="en-US" altLang="ko-KR" dirty="0" smtClean="0"/>
              <a:t>192.168.0.38</a:t>
            </a:r>
            <a:r>
              <a:rPr lang="ko-KR" altLang="en-US" dirty="0" smtClean="0"/>
              <a:t>:8080/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063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 smtClean="0">
                <a:solidFill>
                  <a:srgbClr val="252525"/>
                </a:solidFill>
              </a:rPr>
              <a:t>부록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30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en-US" altLang="ko-KR" dirty="0" smtClean="0"/>
              <a:t>Servlet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60081" y="913168"/>
            <a:ext cx="5913960" cy="25645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6971" y="3132820"/>
            <a:ext cx="3725055" cy="192399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1899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 smtClean="0">
                <a:solidFill>
                  <a:srgbClr val="252525"/>
                </a:solidFill>
              </a:rPr>
              <a:t>부록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31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en-US" altLang="ko-KR" dirty="0" smtClean="0"/>
              <a:t>JSP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17235" y="1404851"/>
            <a:ext cx="2416629" cy="276813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349" y="1404851"/>
            <a:ext cx="5700886" cy="26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01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0704" y="719014"/>
            <a:ext cx="2515115" cy="3879446"/>
          </a:xfrm>
          <a:prstGeom prst="rect">
            <a:avLst/>
          </a:prstGeom>
        </p:spPr>
      </p:pic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 smtClean="0">
                <a:solidFill>
                  <a:srgbClr val="252525"/>
                </a:solidFill>
              </a:rPr>
              <a:t>부록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32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en-US" altLang="ko-KR" dirty="0" smtClean="0"/>
              <a:t>Maven</a:t>
            </a:r>
            <a:endParaRPr lang="ko-KR" alt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39806" y="949242"/>
            <a:ext cx="668163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빌드</a:t>
            </a:r>
            <a:endParaRPr kumimoji="0" lang="en-US" altLang="ko-KR" sz="1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소스코드를 실행할 수 있는 소프트웨어 형태로 변환하는 과정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소스코드(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java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)나 프로젝트 리소스(.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xml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.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jpg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...)를 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jvm이나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was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톰캣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)이 인식할 수 있는 구조로 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패키징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하는 과</a:t>
            </a:r>
            <a:r>
              <a:rPr lang="ko-KR" altLang="en-US" sz="1000" dirty="0">
                <a:solidFill>
                  <a:schemeClr val="tx1"/>
                </a:solidFill>
                <a:latin typeface="Arial Unicode MS"/>
              </a:rPr>
              <a:t>정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339806" y="1626226"/>
            <a:ext cx="5642891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ko-KR" altLang="ko-KR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빌드 툴</a:t>
            </a:r>
            <a:r>
              <a:rPr kumimoji="0" lang="en-US" altLang="ko-KR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lang="ko-KR" altLang="ko-KR" sz="1200" dirty="0" err="1">
                <a:solidFill>
                  <a:schemeClr val="tx1"/>
                </a:solidFill>
                <a:latin typeface="Arial Unicode MS"/>
              </a:rPr>
              <a:t>maven</a:t>
            </a:r>
            <a:r>
              <a:rPr lang="ko-KR" altLang="ko-KR" sz="1200" dirty="0">
                <a:solidFill>
                  <a:schemeClr val="tx1"/>
                </a:solidFill>
                <a:latin typeface="Arial Unicode MS"/>
              </a:rPr>
              <a:t>, </a:t>
            </a:r>
            <a:r>
              <a:rPr lang="ko-KR" altLang="ko-KR" sz="1200" dirty="0" err="1" smtClean="0">
                <a:solidFill>
                  <a:schemeClr val="tx1"/>
                </a:solidFill>
                <a:latin typeface="Arial Unicode MS"/>
              </a:rPr>
              <a:t>gradle</a:t>
            </a:r>
            <a:r>
              <a:rPr kumimoji="0" lang="en-US" altLang="ko-KR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</a:t>
            </a:r>
            <a:endParaRPr kumimoji="0" lang="ko-KR" altLang="ko-KR" sz="1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프로젝트 생성, 테스트 빌드, 배포 등 전체적인 라이프 사이클을 관리하기 위한 전용 프로그램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엔터프라이즈 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개발시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일어나는 빈번한 라이브러리 추가 및 버전 동기화의 어려움을 해소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코드 컴파일, 컴포넌트 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패키징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개발 테스트 실행, 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버전관리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도구 통합, 문서 생성, 배포 기능 포함 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339806" y="2457099"/>
            <a:ext cx="5949064" cy="1661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빌드 순서</a:t>
            </a:r>
            <a:r>
              <a:rPr kumimoji="0" lang="en-US" altLang="ko-KR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lang="ko-KR" altLang="ko-KR" sz="1200" b="1" dirty="0" err="1" smtClean="0">
                <a:solidFill>
                  <a:schemeClr val="tx1"/>
                </a:solidFill>
                <a:latin typeface="Arial Unicode MS"/>
              </a:rPr>
              <a:t>LifeCycle</a:t>
            </a:r>
            <a:r>
              <a:rPr lang="en-US" altLang="ko-KR" sz="1200" b="1" dirty="0" smtClean="0">
                <a:solidFill>
                  <a:schemeClr val="tx1"/>
                </a:solidFill>
                <a:latin typeface="Arial Unicode MS"/>
              </a:rPr>
              <a:t>)</a:t>
            </a:r>
            <a:endParaRPr kumimoji="0" lang="ko-KR" altLang="ko-KR" sz="243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clean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빌드 시 생성되었던 파일을 삭제하는 단계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validate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프로젝트가 올바른지 확인하고 필요한 모든 정보를 사용할 수 있는지 확인하는 단계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compile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프로젝트의 소스코드를 컴파일 하는 단계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test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유닛 테스트를 수행하는 단계 ( 테스트 </a:t>
            </a: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실패시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빌드 실패로 처리 할 수 있음)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package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실제 컴파일 된 소스 코드와 리소스들을 </a:t>
            </a: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jar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war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등의 배포를 위한 패키지로 만드는 단계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verify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통합 테스트 결과에 대한 검사를 실행하여 품질 기준을 충족하는지 확인하는 단계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install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패키지를 로컬 저장소에 설치하는 단계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site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프로젝트 </a:t>
            </a:r>
            <a:r>
              <a:rPr lang="ko-KR" altLang="ko-KR" sz="1000" dirty="0">
                <a:solidFill>
                  <a:schemeClr val="tx1"/>
                </a:solidFill>
                <a:latin typeface="Arial Unicode MS"/>
              </a:rPr>
              <a:t>문서와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사이트 작성, 생성하는 단계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ko-KR" altLang="ko-KR" sz="10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deploy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: 만들어진 </a:t>
            </a:r>
            <a:r>
              <a:rPr lang="ko-KR" altLang="ko-KR" sz="1000" dirty="0" err="1">
                <a:solidFill>
                  <a:schemeClr val="tx1"/>
                </a:solidFill>
                <a:latin typeface="Arial Unicode MS"/>
              </a:rPr>
              <a:t>package를</a:t>
            </a:r>
            <a:r>
              <a:rPr lang="ko-KR" altLang="ko-KR" sz="1000" dirty="0">
                <a:solidFill>
                  <a:schemeClr val="tx1"/>
                </a:solidFill>
                <a:latin typeface="Arial Unicode MS"/>
              </a:rPr>
              <a:t> 원격 저장소에 </a:t>
            </a:r>
            <a:r>
              <a:rPr lang="ko-KR" altLang="ko-KR" sz="1000" dirty="0" err="1">
                <a:solidFill>
                  <a:schemeClr val="tx1"/>
                </a:solidFill>
                <a:latin typeface="Arial Unicode MS"/>
              </a:rPr>
              <a:t>release</a:t>
            </a:r>
            <a:r>
              <a:rPr lang="ko-KR" altLang="ko-KR" sz="1000" dirty="0">
                <a:solidFill>
                  <a:schemeClr val="tx1"/>
                </a:solidFill>
                <a:latin typeface="Arial Unicode MS"/>
              </a:rPr>
              <a:t> </a:t>
            </a:r>
            <a:r>
              <a:rPr kumimoji="0" lang="ko-KR" altLang="ko-KR" sz="1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하는 단계</a:t>
            </a:r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339806" y="4321461"/>
            <a:ext cx="5820824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Phase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빌드 사이클의 각각의 단계. </a:t>
            </a:r>
            <a:r>
              <a:rPr kumimoji="0" lang="ko-KR" altLang="ko-KR" sz="1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이전 단계가 모두 수행되어야 수행 가능.</a:t>
            </a:r>
            <a:endParaRPr kumimoji="0" lang="ko-KR" altLang="ko-KR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plugin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단계 별로 사용 되는 프로그램. 여러 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goal를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포함한다.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goal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: </a:t>
            </a:r>
            <a:r>
              <a:rPr kumimoji="0" lang="ko-KR" altLang="ko-KR" sz="1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plugin</a:t>
            </a:r>
            <a:r>
              <a:rPr kumimoji="0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내의 각각의 실질적인 기능. 각 단계에서 실제로 수행되는 작업.</a:t>
            </a:r>
            <a:endParaRPr kumimoji="0" lang="ko-KR" altLang="ko-KR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8633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 smtClean="0">
                <a:solidFill>
                  <a:srgbClr val="252525"/>
                </a:solidFill>
              </a:rPr>
              <a:t>부록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33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en-US" altLang="ko-KR" dirty="0" smtClean="0"/>
              <a:t>Spring Framework(IOC/DI)</a:t>
            </a:r>
            <a:endParaRPr lang="ko-KR" altLang="en-US" dirty="0"/>
          </a:p>
        </p:txBody>
      </p:sp>
      <p:pic>
        <p:nvPicPr>
          <p:cNvPr id="3074" name="Picture 2" descr="https://velog.velcdn.com/images%2Fgillog%2Fpost%2F08489bda-549e-4dae-851b-8ae1734bf85e%2F21373937580AEF9B3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2626" y="1449904"/>
            <a:ext cx="4485028" cy="2992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velog.velcdn.com/images%2Fgillog%2Fpost%2F41f2eb24-fce2-4b7e-b9ac-d5c3ce97d213%2F22535642580C4AF12C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80908" y="1449903"/>
            <a:ext cx="3835694" cy="2849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692383" y="612259"/>
            <a:ext cx="10452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5" action="ppaction://hlinksldjump"/>
              </a:rPr>
              <a:t>&gt;</a:t>
            </a:r>
            <a:r>
              <a:rPr lang="ko-KR" altLang="en-US" dirty="0" smtClean="0">
                <a:hlinkClick r:id="rId5" action="ppaction://hlinksldjump"/>
              </a:rPr>
              <a:t>돌아가기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7529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 smtClean="0">
                <a:solidFill>
                  <a:srgbClr val="252525"/>
                </a:solidFill>
              </a:rPr>
              <a:t>부록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34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en-US" altLang="ko-KR" dirty="0" smtClean="0"/>
              <a:t>Spring Framework(AOP)</a:t>
            </a:r>
            <a:endParaRPr lang="ko-KR" altLang="en-US" dirty="0"/>
          </a:p>
        </p:txBody>
      </p:sp>
      <p:pic>
        <p:nvPicPr>
          <p:cNvPr id="2050" name="Picture 2" descr="https://t1.daumcdn.net/cfile/tistory/9983FB455BB4E5D30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20305" y="1165611"/>
            <a:ext cx="5618363" cy="3032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t1.daumcdn.net/cfile/tistory/994AA3335C1B8C9D2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6003" y="1165611"/>
            <a:ext cx="3011675" cy="3399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71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 smtClean="0">
                <a:solidFill>
                  <a:srgbClr val="252525"/>
                </a:solidFill>
              </a:rPr>
              <a:t>부록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35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en-US" altLang="ko-KR" dirty="0" smtClean="0"/>
              <a:t>Spring Framework(Annotation)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8107" y="1300268"/>
            <a:ext cx="7780551" cy="3460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001892" y="952829"/>
            <a:ext cx="5312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기존 </a:t>
            </a:r>
            <a:r>
              <a:rPr lang="en-US" altLang="ko-KR" dirty="0" smtClean="0"/>
              <a:t>xml </a:t>
            </a:r>
            <a:r>
              <a:rPr lang="ko-KR" altLang="en-US" smtClean="0"/>
              <a:t>파일로 설정한 것을 </a:t>
            </a:r>
            <a:r>
              <a:rPr lang="en-US" altLang="ko-KR" dirty="0" smtClean="0"/>
              <a:t>@Annotation</a:t>
            </a:r>
            <a:r>
              <a:rPr lang="ko-KR" altLang="en-US" dirty="0" smtClean="0"/>
              <a:t> 자바 코드로 대체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5924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200" dirty="0" smtClean="0">
                <a:solidFill>
                  <a:srgbClr val="252525"/>
                </a:solidFill>
              </a:rPr>
              <a:t>부록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36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72890" cy="388307"/>
          </a:xfrm>
        </p:spPr>
        <p:txBody>
          <a:bodyPr/>
          <a:lstStyle/>
          <a:p>
            <a:r>
              <a:rPr lang="en-US" altLang="ko-KR" dirty="0" smtClean="0"/>
              <a:t>HTTP </a:t>
            </a:r>
            <a:r>
              <a:rPr lang="ko-KR" altLang="en-US" dirty="0" smtClean="0"/>
              <a:t>구조</a:t>
            </a:r>
            <a:endParaRPr lang="ko-KR" alt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31914" y="1522571"/>
            <a:ext cx="2669265" cy="29342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39535" y="945383"/>
            <a:ext cx="647758" cy="583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40991" y1="63196" x2="53604" y2="89588"/>
                        <a14:foregroundMark x1="70721" y1="59564" x2="27027" y2="63196"/>
                        <a14:foregroundMark x1="16216" y1="87167" x2="27477" y2="87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872728" y="2019300"/>
            <a:ext cx="1990611" cy="1851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3"/>
          <p:cNvPicPr>
            <a:picLocks noChangeAspect="1" noChangeArrowheads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809593" y="4225331"/>
            <a:ext cx="2981325" cy="63337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1" name="Picture 3"/>
          <p:cNvPicPr>
            <a:picLocks noChangeAspect="1" noChangeArrowheads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932817" y="1522571"/>
            <a:ext cx="2669265" cy="2809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2" name="Picture 2"/>
          <p:cNvPicPr>
            <a:picLocks noChangeAspect="1" noChangeArrowheads="1"/>
          </p:cNvPicPr>
          <p:nvPr/>
        </p:nvPicPr>
        <p:blipFill rotWithShape="1"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100000">
                        <a14:foregroundMark x1="12996" y1="9927" x2="52643" y2="74818"/>
                        <a14:foregroundMark x1="47137" y1="83777" x2="22467" y2="84262"/>
                        <a14:foregroundMark x1="83260" y1="59806" x2="44053" y2="612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250180" y="2019300"/>
            <a:ext cx="2034540" cy="1851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4"/>
          <p:cNvPicPr>
            <a:picLocks noChangeAspect="1" noChangeArrowheads="1"/>
          </p:cNvPicPr>
          <p:nvPr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934792" y="458965"/>
            <a:ext cx="664127" cy="10627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6" name="직사각형 35"/>
          <p:cNvSpPr/>
          <p:nvPr/>
        </p:nvSpPr>
        <p:spPr>
          <a:xfrm>
            <a:off x="5311140" y="2484120"/>
            <a:ext cx="1920240" cy="4354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꺾인 연결선 33"/>
          <p:cNvCxnSpPr>
            <a:stCxn id="36" idx="3"/>
            <a:endCxn id="20" idx="3"/>
          </p:cNvCxnSpPr>
          <p:nvPr/>
        </p:nvCxnSpPr>
        <p:spPr>
          <a:xfrm>
            <a:off x="7231380" y="2701821"/>
            <a:ext cx="559538" cy="1840196"/>
          </a:xfrm>
          <a:prstGeom prst="bentConnector3">
            <a:avLst>
              <a:gd name="adj1" fmla="val 140855"/>
            </a:avLst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423692" y="3870960"/>
            <a:ext cx="8857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Request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777656" y="3870959"/>
            <a:ext cx="1110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Response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5313285" y="2048718"/>
            <a:ext cx="1920240" cy="4354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1907913" y="2048718"/>
            <a:ext cx="1920240" cy="4354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직선 연결선 48"/>
          <p:cNvCxnSpPr>
            <a:stCxn id="7" idx="2"/>
            <a:endCxn id="19" idx="0"/>
          </p:cNvCxnSpPr>
          <p:nvPr/>
        </p:nvCxnSpPr>
        <p:spPr>
          <a:xfrm>
            <a:off x="2866547" y="1815995"/>
            <a:ext cx="1487" cy="20330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>
            <a:stCxn id="31" idx="2"/>
            <a:endCxn id="32" idx="0"/>
          </p:cNvCxnSpPr>
          <p:nvPr/>
        </p:nvCxnSpPr>
        <p:spPr>
          <a:xfrm>
            <a:off x="6267450" y="1803559"/>
            <a:ext cx="0" cy="21574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692383" y="612259"/>
            <a:ext cx="10452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12" action="ppaction://hlinksldjump"/>
              </a:rPr>
              <a:t>&gt;</a:t>
            </a:r>
            <a:r>
              <a:rPr lang="ko-KR" altLang="en-US" dirty="0" smtClean="0">
                <a:hlinkClick r:id="rId12" action="ppaction://hlinksldjump"/>
              </a:rPr>
              <a:t>돌아가기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2177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smtClean="0">
                <a:solidFill>
                  <a:srgbClr val="252525"/>
                </a:solidFill>
              </a:rPr>
              <a:t>개요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577327" cy="388307"/>
          </a:xfrm>
        </p:spPr>
        <p:txBody>
          <a:bodyPr/>
          <a:lstStyle/>
          <a:p>
            <a:r>
              <a:rPr lang="ko-KR" altLang="en-US" dirty="0" smtClean="0"/>
              <a:t>쇼핑몰 웹 개발 주요 기술</a:t>
            </a:r>
            <a:endParaRPr lang="ko-KR" altLang="en-US" dirty="0"/>
          </a:p>
        </p:txBody>
      </p:sp>
      <p:sp>
        <p:nvSpPr>
          <p:cNvPr id="6" name="Google Shape;264;p38"/>
          <p:cNvSpPr txBox="1"/>
          <p:nvPr/>
        </p:nvSpPr>
        <p:spPr>
          <a:xfrm>
            <a:off x="3290320" y="1013748"/>
            <a:ext cx="5256808" cy="786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s" sz="12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Servlet</a:t>
            </a:r>
            <a:r>
              <a:rPr lang="es" sz="1200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lang="es" sz="1200" dirty="0" smtClean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HTTP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를 </a:t>
            </a: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통해 웹 클라이언트에게 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요청을 받고 그에 </a:t>
            </a: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응답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</a:t>
            </a: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역할</a:t>
            </a:r>
            <a:endParaRPr lang="es" sz="900" b="1" dirty="0" smtClean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altLang="ko-KR" sz="12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JSP 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Html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코드에 </a:t>
            </a: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Java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코드를 넣어 동적 웹 페이지를 생성</a:t>
            </a:r>
            <a:endParaRPr lang="e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7" name="Google Shape;265;p38"/>
          <p:cNvSpPr txBox="1"/>
          <p:nvPr/>
        </p:nvSpPr>
        <p:spPr>
          <a:xfrm>
            <a:off x="3290320" y="1835421"/>
            <a:ext cx="5411720" cy="812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Jquery</a:t>
            </a:r>
            <a:r>
              <a:rPr lang="en-US" sz="12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자바스크립트 </a:t>
            </a:r>
            <a:r>
              <a:rPr lang="ko-KR" altLang="en-US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오픈소스</a:t>
            </a: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라이브러리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, $</a:t>
            </a: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함수로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DOM </a:t>
            </a:r>
            <a:r>
              <a:rPr lang="ko-KR" altLang="en-US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노드들을</a:t>
            </a: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조작</a:t>
            </a:r>
            <a:endParaRPr lang="es" sz="1000" dirty="0" smtClean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altLang="ko-KR" sz="12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Ajax </a:t>
            </a:r>
          </a:p>
          <a:p>
            <a:pPr>
              <a:buClr>
                <a:schemeClr val="dk1"/>
              </a:buClr>
              <a:buSzPts val="1100"/>
            </a:pP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비동기적으로 데이터를 주고 받기 위한 기법</a:t>
            </a: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(</a:t>
            </a:r>
            <a:r>
              <a:rPr lang="en-US" altLang="ko-KR" sz="10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Json,text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)</a:t>
            </a:r>
            <a:endParaRPr lang="e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8" name="Google Shape;266;p38"/>
          <p:cNvSpPr txBox="1">
            <a:spLocks/>
          </p:cNvSpPr>
          <p:nvPr/>
        </p:nvSpPr>
        <p:spPr>
          <a:xfrm>
            <a:off x="3290320" y="2726570"/>
            <a:ext cx="5258338" cy="1293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>
            <a:pPr marL="0" indent="0">
              <a:buNone/>
            </a:pPr>
            <a:r>
              <a:rPr lang="en-US" sz="12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Spring </a:t>
            </a:r>
          </a:p>
          <a:p>
            <a:pPr marL="0" indent="0">
              <a:buNone/>
            </a:pPr>
            <a:r>
              <a:rPr lang="en-US" altLang="ko-KR" sz="1000" dirty="0" smtClean="0">
                <a:solidFill>
                  <a:srgbClr val="252525"/>
                </a:solidFill>
              </a:rPr>
              <a:t>Annotation</a:t>
            </a:r>
            <a:r>
              <a:rPr lang="ko-KR" altLang="en-US" sz="1000" dirty="0" smtClean="0">
                <a:solidFill>
                  <a:srgbClr val="252525"/>
                </a:solidFill>
              </a:rPr>
              <a:t>을 기반으로 </a:t>
            </a:r>
            <a:r>
              <a:rPr lang="en-US" altLang="ko-KR" sz="1000" dirty="0">
                <a:solidFill>
                  <a:srgbClr val="252525"/>
                </a:solidFill>
              </a:rPr>
              <a:t>MVC</a:t>
            </a:r>
            <a:r>
              <a:rPr lang="ko-KR" altLang="en-US" sz="1000" dirty="0" smtClean="0">
                <a:solidFill>
                  <a:srgbClr val="252525"/>
                </a:solidFill>
              </a:rPr>
              <a:t>패턴을 쉽게 구현하고 </a:t>
            </a:r>
            <a:r>
              <a:rPr lang="en-US" altLang="ko-KR" sz="1000" dirty="0" smtClean="0">
                <a:solidFill>
                  <a:srgbClr val="252525"/>
                </a:solidFill>
              </a:rPr>
              <a:t>Bean</a:t>
            </a:r>
            <a:r>
              <a:rPr lang="ko-KR" altLang="en-US" sz="1000" dirty="0" smtClean="0">
                <a:solidFill>
                  <a:srgbClr val="252525"/>
                </a:solidFill>
              </a:rPr>
              <a:t>객체를 생성하여 </a:t>
            </a:r>
            <a:r>
              <a:rPr lang="en-US" altLang="ko-KR" sz="1000" dirty="0" smtClean="0">
                <a:solidFill>
                  <a:srgbClr val="252525"/>
                </a:solidFill>
              </a:rPr>
              <a:t>IOC </a:t>
            </a:r>
            <a:r>
              <a:rPr lang="ko-KR" altLang="en-US" sz="1000" dirty="0" smtClean="0">
                <a:solidFill>
                  <a:srgbClr val="252525"/>
                </a:solidFill>
              </a:rPr>
              <a:t>컨테이너에 </a:t>
            </a:r>
            <a:r>
              <a:rPr lang="en-US" altLang="ko-KR" sz="1000" dirty="0" smtClean="0">
                <a:solidFill>
                  <a:srgbClr val="252525"/>
                </a:solidFill>
              </a:rPr>
              <a:t>DI</a:t>
            </a:r>
            <a:r>
              <a:rPr lang="ko-KR" altLang="en-US" sz="1000" dirty="0" smtClean="0">
                <a:solidFill>
                  <a:srgbClr val="252525"/>
                </a:solidFill>
              </a:rPr>
              <a:t>로 관리가</a:t>
            </a:r>
            <a:r>
              <a:rPr lang="en-US" altLang="ko-KR" sz="1000" dirty="0" smtClean="0">
                <a:solidFill>
                  <a:srgbClr val="252525"/>
                </a:solidFill>
              </a:rPr>
              <a:t> </a:t>
            </a:r>
            <a:r>
              <a:rPr lang="ko-KR" altLang="en-US" sz="1000" dirty="0" smtClean="0">
                <a:solidFill>
                  <a:srgbClr val="252525"/>
                </a:solidFill>
              </a:rPr>
              <a:t>가능하며</a:t>
            </a:r>
            <a:r>
              <a:rPr lang="en-US" altLang="ko-KR" sz="1000" dirty="0" smtClean="0">
                <a:solidFill>
                  <a:srgbClr val="252525"/>
                </a:solidFill>
              </a:rPr>
              <a:t>, AOP(</a:t>
            </a:r>
            <a:r>
              <a:rPr lang="en-US" altLang="ko-KR" sz="1000" dirty="0" err="1" smtClean="0">
                <a:solidFill>
                  <a:srgbClr val="252525"/>
                </a:solidFill>
              </a:rPr>
              <a:t>Tranjaction,Log</a:t>
            </a:r>
            <a:r>
              <a:rPr lang="en-US" altLang="ko-KR" sz="1000" dirty="0" smtClean="0">
                <a:solidFill>
                  <a:srgbClr val="252525"/>
                </a:solidFill>
              </a:rPr>
              <a:t>), </a:t>
            </a:r>
            <a:r>
              <a:rPr lang="en-US" altLang="ko-KR" sz="1000" dirty="0" err="1" smtClean="0">
                <a:solidFill>
                  <a:srgbClr val="252525"/>
                </a:solidFill>
              </a:rPr>
              <a:t>Intercepter</a:t>
            </a:r>
            <a:r>
              <a:rPr lang="en-US" altLang="ko-KR" sz="1000" dirty="0" smtClean="0">
                <a:solidFill>
                  <a:srgbClr val="252525"/>
                </a:solidFill>
              </a:rPr>
              <a:t> </a:t>
            </a:r>
            <a:r>
              <a:rPr lang="ko-KR" altLang="en-US" sz="1000" dirty="0" smtClean="0">
                <a:solidFill>
                  <a:srgbClr val="252525"/>
                </a:solidFill>
              </a:rPr>
              <a:t>등을 지원 </a:t>
            </a:r>
            <a:endParaRPr lang="en-US" sz="1000" dirty="0" smtClean="0">
              <a:solidFill>
                <a:srgbClr val="252525"/>
              </a:solidFill>
            </a:endParaRPr>
          </a:p>
          <a:p>
            <a:pPr marL="0" indent="0">
              <a:buNone/>
            </a:pPr>
            <a:r>
              <a:rPr lang="en-US" sz="1200" dirty="0" err="1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"/>
              </a:rPr>
              <a:t>Mybatis</a:t>
            </a:r>
            <a:r>
              <a:rPr lang="en-US" sz="12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"/>
              </a:rPr>
              <a:t> </a:t>
            </a:r>
          </a:p>
          <a:p>
            <a:pPr marL="0" indent="0">
              <a:buNone/>
            </a:pPr>
            <a:r>
              <a:rPr lang="en-US" altLang="ko-KR" sz="1000" dirty="0">
                <a:solidFill>
                  <a:srgbClr val="252525"/>
                </a:solidFill>
              </a:rPr>
              <a:t>Java</a:t>
            </a:r>
            <a:r>
              <a:rPr lang="ko-KR" altLang="en-US" sz="1000" dirty="0">
                <a:solidFill>
                  <a:srgbClr val="252525"/>
                </a:solidFill>
              </a:rPr>
              <a:t>코드에서 </a:t>
            </a:r>
            <a:r>
              <a:rPr lang="en-US" altLang="ko-KR" sz="1000" dirty="0" err="1">
                <a:solidFill>
                  <a:srgbClr val="252525"/>
                </a:solidFill>
              </a:rPr>
              <a:t>Sql</a:t>
            </a:r>
            <a:r>
              <a:rPr lang="ko-KR" altLang="en-US" sz="1000" dirty="0">
                <a:solidFill>
                  <a:srgbClr val="252525"/>
                </a:solidFill>
              </a:rPr>
              <a:t>문을 </a:t>
            </a:r>
            <a:r>
              <a:rPr lang="en-US" altLang="ko-KR" sz="1000" dirty="0">
                <a:solidFill>
                  <a:srgbClr val="252525"/>
                </a:solidFill>
              </a:rPr>
              <a:t>xml</a:t>
            </a:r>
            <a:r>
              <a:rPr lang="ko-KR" altLang="en-US" sz="1000" dirty="0">
                <a:solidFill>
                  <a:srgbClr val="252525"/>
                </a:solidFill>
              </a:rPr>
              <a:t>로 따로 빼내어 구현</a:t>
            </a:r>
            <a:endParaRPr lang="en-US" sz="1000" dirty="0">
              <a:solidFill>
                <a:srgbClr val="252525"/>
              </a:solidFill>
              <a:sym typeface="Montserrat"/>
            </a:endParaRPr>
          </a:p>
          <a:p>
            <a:pPr marL="0" indent="0">
              <a:buNone/>
            </a:pPr>
            <a:r>
              <a:rPr lang="en-US" sz="12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"/>
              </a:rPr>
              <a:t>Tiles </a:t>
            </a:r>
          </a:p>
          <a:p>
            <a:pPr marL="0" indent="0">
              <a:buNone/>
            </a:pPr>
            <a:r>
              <a:rPr lang="ko-KR" altLang="en-US" sz="1000" dirty="0">
                <a:solidFill>
                  <a:srgbClr val="252525"/>
                </a:solidFill>
                <a:sym typeface="Montserrat"/>
              </a:rPr>
              <a:t>공통적인 코드가 들어가는 화면을 따로 분리하여 화면설계를 쉽게 구현</a:t>
            </a:r>
            <a:endParaRPr lang="en-US" sz="1000" dirty="0">
              <a:solidFill>
                <a:srgbClr val="252525"/>
              </a:solidFill>
              <a:sym typeface="Montserrat"/>
            </a:endParaRPr>
          </a:p>
        </p:txBody>
      </p:sp>
      <p:grpSp>
        <p:nvGrpSpPr>
          <p:cNvPr id="40" name="그룹 39"/>
          <p:cNvGrpSpPr/>
          <p:nvPr/>
        </p:nvGrpSpPr>
        <p:grpSpPr>
          <a:xfrm>
            <a:off x="997592" y="1013748"/>
            <a:ext cx="2151544" cy="694492"/>
            <a:chOff x="997592" y="1013748"/>
            <a:chExt cx="2151544" cy="694492"/>
          </a:xfrm>
        </p:grpSpPr>
        <p:grpSp>
          <p:nvGrpSpPr>
            <p:cNvPr id="9" name="Google Shape;267;p38"/>
            <p:cNvGrpSpPr/>
            <p:nvPr/>
          </p:nvGrpSpPr>
          <p:grpSpPr>
            <a:xfrm flipH="1">
              <a:off x="997592" y="1013748"/>
              <a:ext cx="2151544" cy="694492"/>
              <a:chOff x="5000433" y="705980"/>
              <a:chExt cx="3915536" cy="1239447"/>
            </a:xfrm>
          </p:grpSpPr>
          <p:sp>
            <p:nvSpPr>
              <p:cNvPr id="10" name="Google Shape;268;p38"/>
              <p:cNvSpPr/>
              <p:nvPr/>
            </p:nvSpPr>
            <p:spPr>
              <a:xfrm>
                <a:off x="5000433" y="763625"/>
                <a:ext cx="3161943" cy="1128001"/>
              </a:xfrm>
              <a:prstGeom prst="leftArrow">
                <a:avLst>
                  <a:gd name="adj1" fmla="val 50000"/>
                  <a:gd name="adj2" fmla="val 62253"/>
                </a:avLst>
              </a:prstGeom>
              <a:solidFill>
                <a:srgbClr val="90CC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 dirty="0" smtClean="0">
                    <a:solidFill>
                      <a:schemeClr val="bg1"/>
                    </a:solidFill>
                  </a:rPr>
                  <a:t>JAVA</a:t>
                </a:r>
                <a:endParaRPr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Google Shape;269;p38"/>
              <p:cNvSpPr/>
              <p:nvPr/>
            </p:nvSpPr>
            <p:spPr>
              <a:xfrm>
                <a:off x="7676521" y="705980"/>
                <a:ext cx="1239448" cy="1239447"/>
              </a:xfrm>
              <a:prstGeom prst="ellipse">
                <a:avLst/>
              </a:prstGeom>
              <a:solidFill>
                <a:srgbClr val="90CC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70;p38"/>
              <p:cNvSpPr/>
              <p:nvPr/>
            </p:nvSpPr>
            <p:spPr>
              <a:xfrm>
                <a:off x="7784940" y="798826"/>
                <a:ext cx="1029531" cy="102953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026" name="Picture 2" descr="자바(JAVA) 기초 강좌 - #0 개발환경 설정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163853" y="1135956"/>
              <a:ext cx="328089" cy="4323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7" name="Google Shape;266;p38"/>
          <p:cNvSpPr txBox="1">
            <a:spLocks/>
          </p:cNvSpPr>
          <p:nvPr/>
        </p:nvSpPr>
        <p:spPr>
          <a:xfrm>
            <a:off x="3290320" y="4119934"/>
            <a:ext cx="5773884" cy="49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 sz="1400" b="0" i="0" u="none" strike="noStrike" cap="none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>
            <a:pPr marL="0" indent="0">
              <a:buFont typeface="Spectral Light"/>
              <a:buNone/>
            </a:pPr>
            <a:r>
              <a:rPr lang="en-US" sz="12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Maven </a:t>
            </a:r>
          </a:p>
          <a:p>
            <a:pPr marL="0" indent="0">
              <a:buFont typeface="Spectral Light"/>
              <a:buNone/>
            </a:pPr>
            <a:r>
              <a:rPr lang="ko-KR" altLang="en-US" sz="1000" dirty="0" smtClean="0">
                <a:solidFill>
                  <a:srgbClr val="252525"/>
                </a:solidFill>
              </a:rPr>
              <a:t>컴파일</a:t>
            </a:r>
            <a:r>
              <a:rPr lang="en-US" altLang="ko-KR" sz="1000" dirty="0" smtClean="0">
                <a:solidFill>
                  <a:srgbClr val="252525"/>
                </a:solidFill>
              </a:rPr>
              <a:t>-</a:t>
            </a:r>
            <a:r>
              <a:rPr lang="ko-KR" altLang="en-US" sz="1000" dirty="0" smtClean="0">
                <a:solidFill>
                  <a:srgbClr val="252525"/>
                </a:solidFill>
              </a:rPr>
              <a:t>테스트</a:t>
            </a:r>
            <a:r>
              <a:rPr lang="en-US" altLang="ko-KR" sz="1000" dirty="0" smtClean="0">
                <a:solidFill>
                  <a:srgbClr val="252525"/>
                </a:solidFill>
              </a:rPr>
              <a:t>- </a:t>
            </a:r>
            <a:r>
              <a:rPr lang="ko-KR" altLang="en-US" sz="1000" dirty="0" smtClean="0">
                <a:solidFill>
                  <a:srgbClr val="252525"/>
                </a:solidFill>
              </a:rPr>
              <a:t>패키지</a:t>
            </a:r>
            <a:r>
              <a:rPr lang="en-US" altLang="ko-KR" sz="1000" dirty="0" smtClean="0">
                <a:solidFill>
                  <a:srgbClr val="252525"/>
                </a:solidFill>
              </a:rPr>
              <a:t>- </a:t>
            </a:r>
            <a:r>
              <a:rPr lang="ko-KR" altLang="en-US" sz="1000" dirty="0" smtClean="0">
                <a:solidFill>
                  <a:srgbClr val="252525"/>
                </a:solidFill>
              </a:rPr>
              <a:t>배포 </a:t>
            </a:r>
            <a:r>
              <a:rPr lang="ko-KR" altLang="en-US" sz="1000" dirty="0" err="1" smtClean="0">
                <a:solidFill>
                  <a:srgbClr val="252525"/>
                </a:solidFill>
              </a:rPr>
              <a:t>빌드를</a:t>
            </a:r>
            <a:r>
              <a:rPr lang="ko-KR" altLang="en-US" sz="1000" dirty="0" smtClean="0">
                <a:solidFill>
                  <a:srgbClr val="252525"/>
                </a:solidFill>
              </a:rPr>
              <a:t> 도와주</a:t>
            </a:r>
            <a:r>
              <a:rPr lang="ko-KR" altLang="en-US" sz="1000" dirty="0">
                <a:solidFill>
                  <a:srgbClr val="252525"/>
                </a:solidFill>
              </a:rPr>
              <a:t>며</a:t>
            </a:r>
            <a:r>
              <a:rPr lang="en-US" altLang="ko-KR" sz="1000" dirty="0" smtClean="0">
                <a:solidFill>
                  <a:srgbClr val="252525"/>
                </a:solidFill>
              </a:rPr>
              <a:t>, </a:t>
            </a:r>
            <a:r>
              <a:rPr lang="ko-KR" altLang="en-US" sz="1000" dirty="0" smtClean="0">
                <a:solidFill>
                  <a:srgbClr val="252525"/>
                </a:solidFill>
              </a:rPr>
              <a:t>라이브러리 관리를 </a:t>
            </a:r>
            <a:r>
              <a:rPr lang="ko-KR" altLang="en-US" sz="1000" dirty="0" err="1" smtClean="0">
                <a:solidFill>
                  <a:srgbClr val="252525"/>
                </a:solidFill>
              </a:rPr>
              <a:t>편리하게함</a:t>
            </a:r>
            <a:r>
              <a:rPr lang="en-US" altLang="ko-KR" sz="1000" dirty="0" smtClean="0">
                <a:solidFill>
                  <a:srgbClr val="252525"/>
                </a:solidFill>
              </a:rPr>
              <a:t>(pom.xml</a:t>
            </a:r>
            <a:r>
              <a:rPr lang="ko-KR" altLang="en-US" sz="1000" dirty="0" smtClean="0">
                <a:solidFill>
                  <a:srgbClr val="252525"/>
                </a:solidFill>
              </a:rPr>
              <a:t>에서 설정</a:t>
            </a:r>
            <a:r>
              <a:rPr lang="en-US" altLang="ko-KR" sz="1000" dirty="0" smtClean="0">
                <a:solidFill>
                  <a:srgbClr val="252525"/>
                </a:solidFill>
              </a:rPr>
              <a:t>)</a:t>
            </a:r>
            <a:endParaRPr lang="en-US" sz="1000" dirty="0" smtClean="0">
              <a:solidFill>
                <a:srgbClr val="252525"/>
              </a:solidFill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997593" y="1834989"/>
            <a:ext cx="2151545" cy="694800"/>
            <a:chOff x="997593" y="1728309"/>
            <a:chExt cx="2151545" cy="694800"/>
          </a:xfrm>
        </p:grpSpPr>
        <p:grpSp>
          <p:nvGrpSpPr>
            <p:cNvPr id="13" name="Google Shape;271;p38"/>
            <p:cNvGrpSpPr/>
            <p:nvPr/>
          </p:nvGrpSpPr>
          <p:grpSpPr>
            <a:xfrm flipH="1">
              <a:off x="997593" y="1728309"/>
              <a:ext cx="2151545" cy="694800"/>
              <a:chOff x="4977456" y="1951752"/>
              <a:chExt cx="3915537" cy="1239996"/>
            </a:xfrm>
          </p:grpSpPr>
          <p:sp>
            <p:nvSpPr>
              <p:cNvPr id="14" name="Google Shape;272;p38"/>
              <p:cNvSpPr/>
              <p:nvPr/>
            </p:nvSpPr>
            <p:spPr>
              <a:xfrm>
                <a:off x="4977456" y="2007750"/>
                <a:ext cx="3161945" cy="1128000"/>
              </a:xfrm>
              <a:prstGeom prst="leftArrow">
                <a:avLst>
                  <a:gd name="adj1" fmla="val 50000"/>
                  <a:gd name="adj2" fmla="val 62253"/>
                </a:avLst>
              </a:prstGeom>
              <a:solidFill>
                <a:srgbClr val="4888D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 dirty="0" smtClean="0">
                    <a:solidFill>
                      <a:schemeClr val="bg1"/>
                    </a:solidFill>
                  </a:rPr>
                  <a:t>JavaScript</a:t>
                </a:r>
                <a:endParaRPr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Google Shape;273;p38"/>
              <p:cNvSpPr/>
              <p:nvPr/>
            </p:nvSpPr>
            <p:spPr>
              <a:xfrm>
                <a:off x="7694061" y="1951752"/>
                <a:ext cx="1198932" cy="1239996"/>
              </a:xfrm>
              <a:prstGeom prst="ellipse">
                <a:avLst/>
              </a:prstGeom>
              <a:solidFill>
                <a:srgbClr val="4888D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Google Shape;274;p38"/>
              <p:cNvSpPr/>
              <p:nvPr/>
            </p:nvSpPr>
            <p:spPr>
              <a:xfrm>
                <a:off x="7781804" y="2057762"/>
                <a:ext cx="1028592" cy="102797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028" name="Picture 4" descr="자바스크립트(JavaScript) 공부하자"/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20559"/>
            <a:stretch/>
          </p:blipFill>
          <p:spPr bwMode="auto">
            <a:xfrm>
              <a:off x="1034642" y="1875746"/>
              <a:ext cx="556686" cy="442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9" name="그룹 38"/>
          <p:cNvGrpSpPr/>
          <p:nvPr/>
        </p:nvGrpSpPr>
        <p:grpSpPr>
          <a:xfrm>
            <a:off x="994197" y="2648166"/>
            <a:ext cx="2154940" cy="694800"/>
            <a:chOff x="994197" y="2465286"/>
            <a:chExt cx="2154940" cy="694800"/>
          </a:xfrm>
        </p:grpSpPr>
        <p:grpSp>
          <p:nvGrpSpPr>
            <p:cNvPr id="17" name="Google Shape;275;p38"/>
            <p:cNvGrpSpPr/>
            <p:nvPr/>
          </p:nvGrpSpPr>
          <p:grpSpPr>
            <a:xfrm flipH="1">
              <a:off x="994197" y="2465286"/>
              <a:ext cx="2154940" cy="694800"/>
              <a:chOff x="4977454" y="3196648"/>
              <a:chExt cx="3921715" cy="1239996"/>
            </a:xfrm>
          </p:grpSpPr>
          <p:sp>
            <p:nvSpPr>
              <p:cNvPr id="18" name="Google Shape;276;p38"/>
              <p:cNvSpPr/>
              <p:nvPr/>
            </p:nvSpPr>
            <p:spPr>
              <a:xfrm>
                <a:off x="4977454" y="3251875"/>
                <a:ext cx="3184924" cy="1128000"/>
              </a:xfrm>
              <a:prstGeom prst="leftArrow">
                <a:avLst>
                  <a:gd name="adj1" fmla="val 50000"/>
                  <a:gd name="adj2" fmla="val 62253"/>
                </a:avLst>
              </a:prstGeom>
              <a:solidFill>
                <a:srgbClr val="0043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 dirty="0" err="1" smtClean="0">
                    <a:solidFill>
                      <a:schemeClr val="bg1"/>
                    </a:solidFill>
                  </a:rPr>
                  <a:t>FrameWork</a:t>
                </a:r>
                <a:endParaRPr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Google Shape;277;p38"/>
              <p:cNvSpPr/>
              <p:nvPr/>
            </p:nvSpPr>
            <p:spPr>
              <a:xfrm>
                <a:off x="7700237" y="3196648"/>
                <a:ext cx="1198932" cy="1239996"/>
              </a:xfrm>
              <a:prstGeom prst="ellipse">
                <a:avLst/>
              </a:prstGeom>
              <a:solidFill>
                <a:srgbClr val="0043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Google Shape;278;p38"/>
              <p:cNvSpPr/>
              <p:nvPr/>
            </p:nvSpPr>
            <p:spPr>
              <a:xfrm>
                <a:off x="7785407" y="3301887"/>
                <a:ext cx="1028592" cy="102797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030" name="Picture 6" descr="Spring] Spring Framework란? 기본 개념 핵심 정리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113987" y="2620545"/>
              <a:ext cx="406401" cy="38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그룹 40"/>
          <p:cNvGrpSpPr/>
          <p:nvPr/>
        </p:nvGrpSpPr>
        <p:grpSpPr>
          <a:xfrm>
            <a:off x="994197" y="4012548"/>
            <a:ext cx="2154939" cy="694800"/>
            <a:chOff x="994197" y="4126848"/>
            <a:chExt cx="2154939" cy="694800"/>
          </a:xfrm>
        </p:grpSpPr>
        <p:grpSp>
          <p:nvGrpSpPr>
            <p:cNvPr id="24" name="Google Shape;267;p38"/>
            <p:cNvGrpSpPr/>
            <p:nvPr/>
          </p:nvGrpSpPr>
          <p:grpSpPr>
            <a:xfrm flipH="1">
              <a:off x="994197" y="4126848"/>
              <a:ext cx="2154939" cy="694800"/>
              <a:chOff x="5000431" y="697644"/>
              <a:chExt cx="3921714" cy="1239996"/>
            </a:xfrm>
          </p:grpSpPr>
          <p:sp>
            <p:nvSpPr>
              <p:cNvPr id="25" name="Google Shape;268;p38"/>
              <p:cNvSpPr/>
              <p:nvPr/>
            </p:nvSpPr>
            <p:spPr>
              <a:xfrm>
                <a:off x="5000431" y="763625"/>
                <a:ext cx="3161944" cy="1128000"/>
              </a:xfrm>
              <a:prstGeom prst="leftArrow">
                <a:avLst>
                  <a:gd name="adj1" fmla="val 50000"/>
                  <a:gd name="adj2" fmla="val 62253"/>
                </a:avLst>
              </a:prstGeom>
              <a:solidFill>
                <a:srgbClr val="90CC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 dirty="0" smtClean="0">
                    <a:solidFill>
                      <a:schemeClr val="bg1"/>
                    </a:solidFill>
                  </a:rPr>
                  <a:t>Build</a:t>
                </a:r>
                <a:endParaRPr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Google Shape;269;p38"/>
              <p:cNvSpPr/>
              <p:nvPr/>
            </p:nvSpPr>
            <p:spPr>
              <a:xfrm>
                <a:off x="7723213" y="697644"/>
                <a:ext cx="1198932" cy="1239996"/>
              </a:xfrm>
              <a:prstGeom prst="ellipse">
                <a:avLst/>
              </a:prstGeom>
              <a:solidFill>
                <a:srgbClr val="90CC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Google Shape;270;p38"/>
              <p:cNvSpPr/>
              <p:nvPr/>
            </p:nvSpPr>
            <p:spPr>
              <a:xfrm>
                <a:off x="7808383" y="820394"/>
                <a:ext cx="1028592" cy="1027976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040" name="Picture 16" descr="파일:Apache Maven logo.svg - 위키백과, 우리 모두의 백과사전"/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2562" y="4412811"/>
              <a:ext cx="553635" cy="1401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1883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smtClean="0">
                <a:solidFill>
                  <a:srgbClr val="252525"/>
                </a:solidFill>
              </a:rPr>
              <a:t>개요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134575" cy="388307"/>
          </a:xfrm>
        </p:spPr>
        <p:txBody>
          <a:bodyPr/>
          <a:lstStyle/>
          <a:p>
            <a:r>
              <a:rPr lang="ko-KR" altLang="en-US" dirty="0" smtClean="0"/>
              <a:t>쇼핑몰 웹 동작 프로세스과정</a:t>
            </a:r>
            <a:r>
              <a:rPr lang="en-US" altLang="ko-KR" dirty="0" smtClean="0"/>
              <a:t>(WS-WAS)</a:t>
            </a:r>
            <a:endParaRPr lang="ko-KR" altLang="en-US" dirty="0"/>
          </a:p>
        </p:txBody>
      </p:sp>
      <p:sp>
        <p:nvSpPr>
          <p:cNvPr id="34" name="Google Shape;430;p44"/>
          <p:cNvSpPr/>
          <p:nvPr/>
        </p:nvSpPr>
        <p:spPr>
          <a:xfrm>
            <a:off x="4815599" y="1137507"/>
            <a:ext cx="2108903" cy="2412669"/>
          </a:xfrm>
          <a:prstGeom prst="roundRect">
            <a:avLst>
              <a:gd name="adj" fmla="val 0"/>
            </a:avLst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Font typeface="Spectral Light"/>
              <a:buNone/>
            </a:pPr>
            <a:r>
              <a:rPr lang="en-US" altLang="ko-KR" sz="1100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Web </a:t>
            </a:r>
            <a:r>
              <a:rPr lang="en-US" altLang="ko-KR" sz="11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Application Server</a:t>
            </a:r>
          </a:p>
          <a:p>
            <a:pPr marL="0" indent="0" algn="ctr">
              <a:buFont typeface="Spectral Light"/>
              <a:buNone/>
            </a:pPr>
            <a:r>
              <a:rPr lang="en-US" altLang="ko-KR" sz="11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(WAS)</a:t>
            </a:r>
          </a:p>
          <a:p>
            <a:pPr marL="0" indent="0" algn="ctr">
              <a:buFont typeface="Spectral Light"/>
              <a:buNone/>
            </a:pPr>
            <a:endParaRPr lang="en-US" altLang="ko-KR" sz="800" dirty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동적</a:t>
            </a: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(dynamic)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</a:t>
            </a: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페이지 전달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DB 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연동</a:t>
            </a: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및 비즈니스 </a:t>
            </a:r>
            <a:r>
              <a:rPr lang="ko-KR" altLang="en-US" sz="10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로직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</a:t>
            </a: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구현</a:t>
            </a:r>
            <a:endParaRPr lang="en-US" altLang="ko-KR" sz="1000" dirty="0" smtClean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JSP, Servlet 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작동 관리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</p:txBody>
      </p:sp>
      <p:cxnSp>
        <p:nvCxnSpPr>
          <p:cNvPr id="61" name="직선 화살표 연결선 60"/>
          <p:cNvCxnSpPr>
            <a:stCxn id="26" idx="3"/>
            <a:endCxn id="34" idx="1"/>
          </p:cNvCxnSpPr>
          <p:nvPr/>
        </p:nvCxnSpPr>
        <p:spPr>
          <a:xfrm flipV="1">
            <a:off x="4303907" y="2343842"/>
            <a:ext cx="511692" cy="13"/>
          </a:xfrm>
          <a:prstGeom prst="straightConnector1">
            <a:avLst/>
          </a:prstGeom>
          <a:ln w="28575">
            <a:solidFill>
              <a:srgbClr val="37333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Google Shape;430;p44"/>
          <p:cNvSpPr/>
          <p:nvPr/>
        </p:nvSpPr>
        <p:spPr>
          <a:xfrm>
            <a:off x="2195004" y="3663997"/>
            <a:ext cx="2108903" cy="846394"/>
          </a:xfrm>
          <a:prstGeom prst="roundRect">
            <a:avLst>
              <a:gd name="adj" fmla="val 0"/>
            </a:avLst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Font typeface="Spectral Light"/>
              <a:buNone/>
            </a:pPr>
            <a:r>
              <a:rPr lang="en-US" altLang="ko-KR" sz="11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Static Contents</a:t>
            </a:r>
          </a:p>
          <a:p>
            <a:pPr marL="0" indent="0" algn="ctr">
              <a:buFont typeface="Spectral Light"/>
              <a:buNone/>
            </a:pPr>
            <a:endParaRPr lang="en-US" altLang="ko-KR" sz="1100" dirty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정적 페이지 전</a:t>
            </a:r>
            <a:r>
              <a:rPr lang="ko-KR" altLang="en-US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달</a:t>
            </a:r>
            <a:endParaRPr lang="en-US" altLang="ko-KR" sz="1000" dirty="0" smtClean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Html,Image,CSS,JavaScript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</p:txBody>
      </p:sp>
      <p:cxnSp>
        <p:nvCxnSpPr>
          <p:cNvPr id="87" name="직선 화살표 연결선 86"/>
          <p:cNvCxnSpPr>
            <a:stCxn id="26" idx="2"/>
            <a:endCxn id="86" idx="0"/>
          </p:cNvCxnSpPr>
          <p:nvPr/>
        </p:nvCxnSpPr>
        <p:spPr>
          <a:xfrm flipH="1">
            <a:off x="3249456" y="3221020"/>
            <a:ext cx="8598" cy="442977"/>
          </a:xfrm>
          <a:prstGeom prst="straightConnector1">
            <a:avLst/>
          </a:prstGeom>
          <a:ln w="28575">
            <a:solidFill>
              <a:srgbClr val="37333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/>
          <p:cNvCxnSpPr>
            <a:stCxn id="2052" idx="3"/>
            <a:endCxn id="26" idx="1"/>
          </p:cNvCxnSpPr>
          <p:nvPr/>
        </p:nvCxnSpPr>
        <p:spPr>
          <a:xfrm>
            <a:off x="1693644" y="2341069"/>
            <a:ext cx="518556" cy="2786"/>
          </a:xfrm>
          <a:prstGeom prst="straightConnector1">
            <a:avLst/>
          </a:prstGeom>
          <a:ln w="28575">
            <a:solidFill>
              <a:srgbClr val="37333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화살표 연결선 96"/>
          <p:cNvCxnSpPr>
            <a:stCxn id="34" idx="3"/>
            <a:endCxn id="195" idx="1"/>
          </p:cNvCxnSpPr>
          <p:nvPr/>
        </p:nvCxnSpPr>
        <p:spPr>
          <a:xfrm flipV="1">
            <a:off x="6924502" y="2341068"/>
            <a:ext cx="511692" cy="2774"/>
          </a:xfrm>
          <a:prstGeom prst="straightConnector1">
            <a:avLst/>
          </a:prstGeom>
          <a:ln w="28575">
            <a:solidFill>
              <a:srgbClr val="37333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9" name="그림 21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77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77905" y="1216752"/>
            <a:ext cx="784289" cy="575419"/>
          </a:xfrm>
          <a:prstGeom prst="rect">
            <a:avLst/>
          </a:prstGeom>
        </p:spPr>
      </p:pic>
      <p:grpSp>
        <p:nvGrpSpPr>
          <p:cNvPr id="29" name="그룹 28"/>
          <p:cNvGrpSpPr/>
          <p:nvPr/>
        </p:nvGrpSpPr>
        <p:grpSpPr>
          <a:xfrm>
            <a:off x="2212200" y="1466689"/>
            <a:ext cx="2091707" cy="1754331"/>
            <a:chOff x="2212200" y="1198564"/>
            <a:chExt cx="2091707" cy="1754331"/>
          </a:xfrm>
        </p:grpSpPr>
        <p:sp>
          <p:nvSpPr>
            <p:cNvPr id="26" name="Google Shape;424;p44"/>
            <p:cNvSpPr/>
            <p:nvPr/>
          </p:nvSpPr>
          <p:spPr>
            <a:xfrm>
              <a:off x="2212200" y="1198564"/>
              <a:ext cx="2091707" cy="1754331"/>
            </a:xfrm>
            <a:prstGeom prst="roundRect">
              <a:avLst>
                <a:gd name="adj" fmla="val 0"/>
              </a:avLst>
            </a:prstGeom>
            <a:solidFill>
              <a:srgbClr val="4888DE"/>
            </a:solidFill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indent="0" algn="ctr">
                <a:buFont typeface="Spectral Light"/>
                <a:buNone/>
              </a:pPr>
              <a:r>
                <a:rPr lang="en-US" altLang="ko-KR" sz="1100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Web Server</a:t>
              </a:r>
            </a:p>
            <a:p>
              <a:pPr marL="0" indent="0" algn="ctr">
                <a:buFont typeface="Spectral Light"/>
                <a:buNone/>
              </a:pPr>
              <a:r>
                <a:rPr lang="en-US" altLang="ko-KR" sz="1100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(WS)</a:t>
              </a:r>
            </a:p>
            <a:p>
              <a:pPr marL="0" indent="0" algn="ctr">
                <a:buFont typeface="Spectral Light"/>
                <a:buNone/>
              </a:pPr>
              <a:endParaRPr lang="en-US" altLang="ko-KR" sz="8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클라이언트 </a:t>
              </a:r>
              <a:r>
                <a:rPr lang="ko-KR" altLang="en-US" sz="1000" dirty="0" smtClean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요청에 따라</a:t>
              </a:r>
              <a:r>
                <a:rPr lang="en-US" altLang="ko-KR" sz="1000" dirty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 </a:t>
              </a:r>
              <a:r>
                <a:rPr lang="ko-KR" altLang="en-US" sz="1000" dirty="0" smtClean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정적</a:t>
              </a:r>
              <a:r>
                <a:rPr lang="en-US" altLang="ko-KR" sz="1000" dirty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-</a:t>
              </a:r>
              <a:r>
                <a:rPr lang="ko-KR" altLang="en-US" sz="1000" dirty="0" smtClean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동적 </a:t>
              </a:r>
              <a:r>
                <a:rPr lang="ko-KR" altLang="en-US" sz="1000" dirty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웹 </a:t>
              </a:r>
              <a:r>
                <a:rPr lang="ko-KR" altLang="en-US" sz="1000" dirty="0" smtClean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분산 관리</a:t>
              </a:r>
              <a:endPara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000" dirty="0" smtClean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정적 페이지의 경우 </a:t>
              </a:r>
              <a:r>
                <a:rPr lang="en-US" altLang="ko-KR" sz="1000" dirty="0" smtClean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WAS</a:t>
              </a:r>
              <a:r>
                <a:rPr lang="ko-KR" altLang="en-US" sz="1000" dirty="0" smtClean="0">
                  <a:solidFill>
                    <a:srgbClr val="252525"/>
                  </a:solidFill>
                  <a:latin typeface="Spectral Light"/>
                  <a:ea typeface="Spectral Light"/>
                  <a:cs typeface="Spectral Light"/>
                  <a:sym typeface="Spectral Light"/>
                </a:rPr>
                <a:t>를 거치지 않고 바로 제공</a:t>
              </a:r>
              <a:endPara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endParaRPr>
            </a:p>
          </p:txBody>
        </p:sp>
        <p:pic>
          <p:nvPicPr>
            <p:cNvPr id="220" name="그림 219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89144" y="1251162"/>
              <a:ext cx="1263535" cy="637112"/>
            </a:xfrm>
            <a:prstGeom prst="rect">
              <a:avLst/>
            </a:prstGeom>
          </p:spPr>
        </p:pic>
      </p:grpSp>
      <p:grpSp>
        <p:nvGrpSpPr>
          <p:cNvPr id="226" name="그룹 225"/>
          <p:cNvGrpSpPr/>
          <p:nvPr/>
        </p:nvGrpSpPr>
        <p:grpSpPr>
          <a:xfrm>
            <a:off x="98095" y="1543294"/>
            <a:ext cx="1595549" cy="1595549"/>
            <a:chOff x="98095" y="1543294"/>
            <a:chExt cx="1595549" cy="1595549"/>
          </a:xfrm>
        </p:grpSpPr>
        <p:pic>
          <p:nvPicPr>
            <p:cNvPr id="2052" name="Picture 4" descr="컴퓨터 일러스트 PNG, AI 무료 다운로드 (2022년) - 리틀딥"/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095" y="1543294"/>
              <a:ext cx="1595549" cy="15955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4" name="직사각형 223"/>
            <p:cNvSpPr/>
            <p:nvPr/>
          </p:nvSpPr>
          <p:spPr>
            <a:xfrm>
              <a:off x="226694" y="2799007"/>
              <a:ext cx="133834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buFont typeface="Spectral Light"/>
                <a:buNone/>
              </a:pPr>
              <a:r>
                <a:rPr lang="en-US" altLang="ko-KR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Client</a:t>
              </a:r>
              <a:endPara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grpSp>
        <p:nvGrpSpPr>
          <p:cNvPr id="225" name="그룹 224"/>
          <p:cNvGrpSpPr/>
          <p:nvPr/>
        </p:nvGrpSpPr>
        <p:grpSpPr>
          <a:xfrm>
            <a:off x="7407838" y="1700248"/>
            <a:ext cx="1338349" cy="1560424"/>
            <a:chOff x="7407838" y="1700248"/>
            <a:chExt cx="1338349" cy="1560424"/>
          </a:xfrm>
        </p:grpSpPr>
        <p:pic>
          <p:nvPicPr>
            <p:cNvPr id="195" name="그림 194"/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36194" y="1700248"/>
              <a:ext cx="1281639" cy="1281639"/>
            </a:xfrm>
            <a:prstGeom prst="rect">
              <a:avLst/>
            </a:prstGeom>
          </p:spPr>
        </p:pic>
        <p:sp>
          <p:nvSpPr>
            <p:cNvPr id="110" name="직사각형 109"/>
            <p:cNvSpPr/>
            <p:nvPr/>
          </p:nvSpPr>
          <p:spPr>
            <a:xfrm>
              <a:off x="7407838" y="2952895"/>
              <a:ext cx="133834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buFont typeface="Spectral Light"/>
                <a:buNone/>
              </a:pPr>
              <a:r>
                <a:rPr lang="en-US" altLang="ko-KR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DB</a:t>
              </a:r>
              <a:endPara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sp>
        <p:nvSpPr>
          <p:cNvPr id="20" name="Google Shape;430;p44"/>
          <p:cNvSpPr/>
          <p:nvPr/>
        </p:nvSpPr>
        <p:spPr>
          <a:xfrm>
            <a:off x="5265033" y="2799007"/>
            <a:ext cx="1210033" cy="61796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Font typeface="Spectral Light"/>
              <a:buNone/>
            </a:pPr>
            <a:r>
              <a:rPr lang="en-US" altLang="ko-KR" sz="1100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Web </a:t>
            </a:r>
            <a:r>
              <a:rPr lang="en-US" altLang="ko-KR" sz="11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Context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92383" y="612259"/>
            <a:ext cx="769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8" action="ppaction://hlinksldjump"/>
              </a:rPr>
              <a:t>&gt;</a:t>
            </a:r>
            <a:r>
              <a:rPr lang="ko-KR" altLang="en-US" dirty="0" smtClean="0">
                <a:hlinkClick r:id="rId8" action="ppaction://hlinksldjump"/>
              </a:rPr>
              <a:t>부록</a:t>
            </a:r>
            <a:r>
              <a:rPr lang="en-US" altLang="ko-KR" dirty="0" smtClean="0">
                <a:hlinkClick r:id="rId8" action="ppaction://hlinksldjump"/>
              </a:rPr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870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smtClean="0">
                <a:solidFill>
                  <a:srgbClr val="252525"/>
                </a:solidFill>
              </a:rPr>
              <a:t>개요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2688175" cy="388307"/>
          </a:xfrm>
        </p:spPr>
        <p:txBody>
          <a:bodyPr/>
          <a:lstStyle/>
          <a:p>
            <a:r>
              <a:rPr lang="ko-KR" altLang="en-US" dirty="0" smtClean="0"/>
              <a:t>쇼핑몰 웹 동작 프로세스과정</a:t>
            </a:r>
            <a:r>
              <a:rPr lang="en-US" altLang="ko-KR" dirty="0" smtClean="0"/>
              <a:t>(WAS)</a:t>
            </a:r>
            <a:endParaRPr lang="ko-KR" altLang="en-US" dirty="0"/>
          </a:p>
        </p:txBody>
      </p:sp>
      <p:cxnSp>
        <p:nvCxnSpPr>
          <p:cNvPr id="13" name="직선 화살표 연결선 12"/>
          <p:cNvCxnSpPr>
            <a:stCxn id="24" idx="1"/>
            <a:endCxn id="22" idx="3"/>
          </p:cNvCxnSpPr>
          <p:nvPr/>
        </p:nvCxnSpPr>
        <p:spPr>
          <a:xfrm flipH="1" flipV="1">
            <a:off x="3803872" y="3151424"/>
            <a:ext cx="510432" cy="3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4314304" y="1753394"/>
            <a:ext cx="4014355" cy="2796065"/>
          </a:xfrm>
          <a:prstGeom prst="rect">
            <a:avLst/>
          </a:prstGeom>
          <a:noFill/>
          <a:ln w="28575">
            <a:solidFill>
              <a:srgbClr val="3733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371600" y="1087026"/>
            <a:ext cx="7297472" cy="3610491"/>
          </a:xfrm>
          <a:prstGeom prst="rect">
            <a:avLst/>
          </a:prstGeom>
          <a:noFill/>
          <a:ln>
            <a:solidFill>
              <a:srgbClr val="3733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3350181" y="846173"/>
            <a:ext cx="2823160" cy="492443"/>
            <a:chOff x="3369822" y="772444"/>
            <a:chExt cx="2823160" cy="492443"/>
          </a:xfrm>
        </p:grpSpPr>
        <p:sp>
          <p:nvSpPr>
            <p:cNvPr id="17" name="직사각형 16"/>
            <p:cNvSpPr/>
            <p:nvPr/>
          </p:nvSpPr>
          <p:spPr>
            <a:xfrm>
              <a:off x="3369822" y="772444"/>
              <a:ext cx="2823160" cy="492443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373334"/>
              </a:solidFill>
            </a:ln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u="sng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</a:rPr>
                <a:t>Web Application Server</a:t>
              </a:r>
            </a:p>
            <a:p>
              <a:pPr algn="r"/>
              <a:r>
                <a:rPr lang="en-US" altLang="ko-KR" sz="1200" dirty="0" smtClean="0">
                  <a:solidFill>
                    <a:schemeClr val="bg1">
                      <a:lumMod val="50000"/>
                    </a:schemeClr>
                  </a:solidFill>
                  <a:latin typeface="Montserrat ExtraBold"/>
                  <a:ea typeface="Montserrat ExtraBold"/>
                  <a:cs typeface="Montserrat ExtraBold"/>
                </a:rPr>
                <a:t>Web Application Context</a:t>
              </a:r>
              <a:endParaRPr lang="en-US" altLang="ko-KR" sz="1200" dirty="0">
                <a:solidFill>
                  <a:schemeClr val="bg1">
                    <a:lumMod val="50000"/>
                  </a:schemeClr>
                </a:solidFill>
                <a:latin typeface="Montserrat ExtraBold"/>
                <a:ea typeface="Montserrat ExtraBold"/>
                <a:cs typeface="Montserrat ExtraBold"/>
              </a:endParaRPr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077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369822" y="816999"/>
              <a:ext cx="549735" cy="403331"/>
            </a:xfrm>
            <a:prstGeom prst="rect">
              <a:avLst/>
            </a:prstGeom>
            <a:ln w="25400">
              <a:noFill/>
            </a:ln>
          </p:spPr>
        </p:pic>
      </p:grpSp>
      <p:pic>
        <p:nvPicPr>
          <p:cNvPr id="3074" name="Picture 2" descr="파일:Spring Framework Logo 2018.svg - 위키백과, 우리 모두의 백과사전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33795" y="1257078"/>
            <a:ext cx="1816386" cy="467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426;p44"/>
          <p:cNvSpPr/>
          <p:nvPr/>
        </p:nvSpPr>
        <p:spPr>
          <a:xfrm>
            <a:off x="1562845" y="2578697"/>
            <a:ext cx="2241027" cy="1145453"/>
          </a:xfrm>
          <a:prstGeom prst="roundRect">
            <a:avLst>
              <a:gd name="adj" fmla="val 0"/>
            </a:avLst>
          </a:prstGeom>
          <a:solidFill>
            <a:srgbClr val="4888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Font typeface="Spectral Light"/>
              <a:buNone/>
            </a:pPr>
            <a:r>
              <a:rPr lang="en-US" altLang="ko-KR" b="1" dirty="0" err="1" smtClean="0"/>
              <a:t>RootApplicationContext</a:t>
            </a:r>
            <a:endParaRPr lang="en-US" altLang="ko-KR" b="1" dirty="0" smtClean="0"/>
          </a:p>
          <a:p>
            <a:pPr marL="0" indent="0" algn="ctr">
              <a:buFont typeface="Spectral Light"/>
              <a:buNone/>
            </a:pPr>
            <a:r>
              <a:rPr lang="en-US" altLang="ko-KR" b="1" dirty="0" smtClean="0"/>
              <a:t>(</a:t>
            </a:r>
            <a:r>
              <a:rPr lang="ko-KR" altLang="en-US" b="1" dirty="0" smtClean="0"/>
              <a:t>부모</a:t>
            </a:r>
            <a:r>
              <a:rPr lang="en-US" altLang="ko-KR" b="1" dirty="0" smtClean="0"/>
              <a:t>)</a:t>
            </a:r>
          </a:p>
          <a:p>
            <a:pPr marL="0" indent="0" algn="ctr">
              <a:buFont typeface="Spectral Light"/>
              <a:buNone/>
            </a:pPr>
            <a:endParaRPr lang="en-US" altLang="ko-KR" dirty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JDBC 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설정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-Bean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객체 생성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Mybatis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경로 설정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3" name="Google Shape;427;p44"/>
          <p:cNvSpPr/>
          <p:nvPr/>
        </p:nvSpPr>
        <p:spPr>
          <a:xfrm>
            <a:off x="4511070" y="2094876"/>
            <a:ext cx="2020500" cy="2340324"/>
          </a:xfrm>
          <a:prstGeom prst="roundRect">
            <a:avLst>
              <a:gd name="adj" fmla="val 0"/>
            </a:avLst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Font typeface="Spectral Light"/>
              <a:buNone/>
            </a:pPr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Dispatcher Servlet</a:t>
            </a:r>
          </a:p>
          <a:p>
            <a:pPr marL="0" indent="0" algn="ctr">
              <a:buFont typeface="Spectral Light"/>
              <a:buNone/>
            </a:pPr>
            <a:endParaRPr lang="en-US" altLang="ko-KR" dirty="0" smtClean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context:component-scan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    (Bean</a:t>
            </a:r>
            <a:r>
              <a:rPr lang="ko-KR" altLang="en-US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객체 생성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annotation-driven</a:t>
            </a:r>
          </a:p>
          <a:p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    (Controller-Handler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주입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Resources</a:t>
            </a:r>
          </a:p>
          <a:p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   (Static contents 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접근허용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)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tilesConfigurer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(Bean)</a:t>
            </a:r>
          </a:p>
          <a:p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   (Tiles 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경로 설정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)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viewResolver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(Bean)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mvc:interceptors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multipartResolver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(Bean)</a:t>
            </a:r>
          </a:p>
        </p:txBody>
      </p:sp>
      <p:sp>
        <p:nvSpPr>
          <p:cNvPr id="30" name="Google Shape;427;p44"/>
          <p:cNvSpPr/>
          <p:nvPr/>
        </p:nvSpPr>
        <p:spPr>
          <a:xfrm>
            <a:off x="6979474" y="2240963"/>
            <a:ext cx="1012927" cy="563268"/>
          </a:xfrm>
          <a:prstGeom prst="roundRect">
            <a:avLst>
              <a:gd name="adj" fmla="val 0"/>
            </a:avLst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Font typeface="Spectral Light"/>
              <a:buNone/>
            </a:pPr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Servlet</a:t>
            </a:r>
          </a:p>
          <a:p>
            <a:pPr marL="0" indent="0" algn="ctr">
              <a:buFont typeface="Spectral Light"/>
              <a:buNone/>
            </a:pPr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Context</a:t>
            </a:r>
          </a:p>
        </p:txBody>
      </p:sp>
      <p:sp>
        <p:nvSpPr>
          <p:cNvPr id="33" name="Google Shape;427;p44"/>
          <p:cNvSpPr/>
          <p:nvPr/>
        </p:nvSpPr>
        <p:spPr>
          <a:xfrm>
            <a:off x="6979474" y="3183983"/>
            <a:ext cx="1012927" cy="563268"/>
          </a:xfrm>
          <a:prstGeom prst="roundRect">
            <a:avLst>
              <a:gd name="adj" fmla="val 0"/>
            </a:avLst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Font typeface="Spectral Light"/>
              <a:buNone/>
            </a:pPr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Servlet</a:t>
            </a:r>
          </a:p>
          <a:p>
            <a:pPr marL="0" indent="0" algn="ctr">
              <a:buFont typeface="Spectral Light"/>
              <a:buNone/>
            </a:pPr>
            <a:r>
              <a: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Context</a:t>
            </a:r>
            <a:endParaRPr lang="en-US" altLang="ko-KR" dirty="0" smtClean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596454" y="1451641"/>
            <a:ext cx="1547218" cy="523220"/>
          </a:xfrm>
          <a:prstGeom prst="rect">
            <a:avLst/>
          </a:prstGeom>
          <a:solidFill>
            <a:schemeClr val="bg1"/>
          </a:solidFill>
          <a:ln w="28575">
            <a:solidFill>
              <a:srgbClr val="373334"/>
            </a:solidFill>
          </a:ln>
        </p:spPr>
        <p:txBody>
          <a:bodyPr wrap="none">
            <a:spAutoFit/>
          </a:bodyPr>
          <a:lstStyle/>
          <a:p>
            <a:pPr marL="0" indent="0" algn="ctr">
              <a:buFont typeface="Spectral Light"/>
              <a:buNone/>
            </a:pPr>
            <a:r>
              <a:rPr lang="en-US" altLang="ko-KR" b="1" dirty="0" err="1" smtClean="0"/>
              <a:t>ServletContexts</a:t>
            </a:r>
            <a:endParaRPr lang="en-US" altLang="ko-KR" b="1" dirty="0" smtClean="0"/>
          </a:p>
          <a:p>
            <a:pPr marL="0" indent="0" algn="ctr">
              <a:buFont typeface="Spectral Light"/>
              <a:buNone/>
            </a:pPr>
            <a:r>
              <a:rPr lang="en-US" altLang="ko-KR" b="1" dirty="0" smtClean="0"/>
              <a:t>(</a:t>
            </a:r>
            <a:r>
              <a:rPr lang="ko-KR" altLang="en-US" b="1" dirty="0" smtClean="0"/>
              <a:t>자식</a:t>
            </a:r>
            <a:r>
              <a:rPr lang="en-US" altLang="ko-KR" b="1" dirty="0" smtClean="0"/>
              <a:t>)</a:t>
            </a:r>
            <a:endParaRPr lang="en-US" altLang="ko-KR" b="1" dirty="0"/>
          </a:p>
        </p:txBody>
      </p:sp>
      <p:cxnSp>
        <p:nvCxnSpPr>
          <p:cNvPr id="36" name="직선 화살표 연결선 35"/>
          <p:cNvCxnSpPr>
            <a:stCxn id="30" idx="1"/>
            <a:endCxn id="23" idx="3"/>
          </p:cNvCxnSpPr>
          <p:nvPr/>
        </p:nvCxnSpPr>
        <p:spPr>
          <a:xfrm flipH="1">
            <a:off x="6531570" y="2522597"/>
            <a:ext cx="447904" cy="742441"/>
          </a:xfrm>
          <a:prstGeom prst="straightConnector1">
            <a:avLst/>
          </a:prstGeom>
          <a:ln w="25400">
            <a:solidFill>
              <a:srgbClr val="37333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30" idx="2"/>
            <a:endCxn id="33" idx="0"/>
          </p:cNvCxnSpPr>
          <p:nvPr/>
        </p:nvCxnSpPr>
        <p:spPr>
          <a:xfrm>
            <a:off x="7485938" y="2804231"/>
            <a:ext cx="0" cy="379752"/>
          </a:xfrm>
          <a:prstGeom prst="straightConnector1">
            <a:avLst/>
          </a:prstGeom>
          <a:ln w="25400">
            <a:solidFill>
              <a:srgbClr val="37333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23" idx="3"/>
            <a:endCxn id="33" idx="1"/>
          </p:cNvCxnSpPr>
          <p:nvPr/>
        </p:nvCxnSpPr>
        <p:spPr>
          <a:xfrm>
            <a:off x="6531570" y="3265038"/>
            <a:ext cx="447904" cy="200579"/>
          </a:xfrm>
          <a:prstGeom prst="straightConnector1">
            <a:avLst/>
          </a:prstGeom>
          <a:ln w="25400">
            <a:solidFill>
              <a:srgbClr val="37333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곱셈 기호 41"/>
          <p:cNvSpPr/>
          <p:nvPr/>
        </p:nvSpPr>
        <p:spPr>
          <a:xfrm>
            <a:off x="7379993" y="2885801"/>
            <a:ext cx="217707" cy="196936"/>
          </a:xfrm>
          <a:prstGeom prst="mathMultiply">
            <a:avLst/>
          </a:prstGeom>
          <a:solidFill>
            <a:srgbClr val="3733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곱셈 기호 46"/>
          <p:cNvSpPr/>
          <p:nvPr/>
        </p:nvSpPr>
        <p:spPr>
          <a:xfrm rot="2311372">
            <a:off x="6646668" y="2787332"/>
            <a:ext cx="217707" cy="196936"/>
          </a:xfrm>
          <a:prstGeom prst="mathMultiply">
            <a:avLst/>
          </a:prstGeom>
          <a:solidFill>
            <a:srgbClr val="3733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곱셈 기호 47"/>
          <p:cNvSpPr/>
          <p:nvPr/>
        </p:nvSpPr>
        <p:spPr>
          <a:xfrm rot="1774122">
            <a:off x="6646668" y="3266858"/>
            <a:ext cx="217707" cy="196936"/>
          </a:xfrm>
          <a:prstGeom prst="mathMultiply">
            <a:avLst/>
          </a:prstGeom>
          <a:solidFill>
            <a:srgbClr val="3733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Google Shape;426;p44"/>
          <p:cNvSpPr/>
          <p:nvPr/>
        </p:nvSpPr>
        <p:spPr>
          <a:xfrm>
            <a:off x="492960" y="1074261"/>
            <a:ext cx="616692" cy="3636020"/>
          </a:xfrm>
          <a:prstGeom prst="roundRect">
            <a:avLst>
              <a:gd name="adj" fmla="val 0"/>
            </a:avLst>
          </a:prstGeom>
          <a:noFill/>
          <a:ln w="28575">
            <a:solidFill>
              <a:srgbClr val="37333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Font typeface="Spectral Light"/>
              <a:buNone/>
            </a:pPr>
            <a:r>
              <a:rPr lang="en-US" altLang="ko-KR" b="1" dirty="0" smtClean="0">
                <a:solidFill>
                  <a:schemeClr val="tx1"/>
                </a:solidFill>
              </a:rPr>
              <a:t>Filter</a:t>
            </a:r>
          </a:p>
          <a:p>
            <a:pPr marL="0" indent="0" algn="ctr">
              <a:buFont typeface="Spectral Light"/>
              <a:buNone/>
            </a:pPr>
            <a:endParaRPr lang="en-US" altLang="ko-KR" dirty="0">
              <a:solidFill>
                <a:schemeClr val="tx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UTF-8</a:t>
            </a:r>
            <a:r>
              <a:rPr lang="en-US" altLang="ko-KR" sz="1100" dirty="0">
                <a:solidFill>
                  <a:schemeClr val="tx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r>
              <a:rPr lang="ko-KR" altLang="en-US" sz="1100" dirty="0" err="1" smtClean="0">
                <a:solidFill>
                  <a:schemeClr val="tx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인코딩</a:t>
            </a:r>
            <a:endParaRPr lang="en-US" altLang="ko-KR" sz="1100" dirty="0" smtClean="0">
              <a:solidFill>
                <a:schemeClr val="tx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cxnSp>
        <p:nvCxnSpPr>
          <p:cNvPr id="52" name="직선 화살표 연결선 51"/>
          <p:cNvCxnSpPr>
            <a:stCxn id="51" idx="3"/>
            <a:endCxn id="27" idx="1"/>
          </p:cNvCxnSpPr>
          <p:nvPr/>
        </p:nvCxnSpPr>
        <p:spPr>
          <a:xfrm>
            <a:off x="1109652" y="2892271"/>
            <a:ext cx="261948" cy="1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113337" y="804137"/>
            <a:ext cx="9703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(web.xml)</a:t>
            </a:r>
            <a:endParaRPr lang="ko-KR" altLang="en-US" sz="1200" dirty="0"/>
          </a:p>
        </p:txBody>
      </p:sp>
      <p:grpSp>
        <p:nvGrpSpPr>
          <p:cNvPr id="202" name="그룹 201"/>
          <p:cNvGrpSpPr/>
          <p:nvPr/>
        </p:nvGrpSpPr>
        <p:grpSpPr>
          <a:xfrm>
            <a:off x="7440440" y="3845370"/>
            <a:ext cx="90000" cy="512324"/>
            <a:chOff x="7426040" y="3787770"/>
            <a:chExt cx="90000" cy="512324"/>
          </a:xfrm>
        </p:grpSpPr>
        <p:sp>
          <p:nvSpPr>
            <p:cNvPr id="57" name="타원 56"/>
            <p:cNvSpPr/>
            <p:nvPr/>
          </p:nvSpPr>
          <p:spPr>
            <a:xfrm>
              <a:off x="7426040" y="3787770"/>
              <a:ext cx="90000" cy="90000"/>
            </a:xfrm>
            <a:prstGeom prst="ellipse">
              <a:avLst/>
            </a:prstGeom>
            <a:solidFill>
              <a:srgbClr val="3733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타원 60"/>
            <p:cNvSpPr/>
            <p:nvPr/>
          </p:nvSpPr>
          <p:spPr>
            <a:xfrm>
              <a:off x="7426040" y="3998932"/>
              <a:ext cx="90000" cy="90000"/>
            </a:xfrm>
            <a:prstGeom prst="ellipse">
              <a:avLst/>
            </a:prstGeom>
            <a:solidFill>
              <a:srgbClr val="3733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타원 61"/>
            <p:cNvSpPr/>
            <p:nvPr/>
          </p:nvSpPr>
          <p:spPr>
            <a:xfrm>
              <a:off x="7426040" y="4210094"/>
              <a:ext cx="90000" cy="90000"/>
            </a:xfrm>
            <a:prstGeom prst="ellipse">
              <a:avLst/>
            </a:prstGeom>
            <a:solidFill>
              <a:srgbClr val="3733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7692383" y="612259"/>
            <a:ext cx="769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6" action="ppaction://hlinksldjump"/>
              </a:rPr>
              <a:t>&gt;</a:t>
            </a:r>
            <a:r>
              <a:rPr lang="ko-KR" altLang="en-US" dirty="0" smtClean="0">
                <a:hlinkClick r:id="rId6" action="ppaction://hlinksldjump"/>
              </a:rPr>
              <a:t>부록</a:t>
            </a:r>
            <a:r>
              <a:rPr lang="en-US" altLang="ko-KR" dirty="0" smtClean="0">
                <a:hlinkClick r:id="rId6" action="ppaction://hlinksldjump"/>
              </a:rPr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129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smtClean="0">
                <a:solidFill>
                  <a:srgbClr val="252525"/>
                </a:solidFill>
              </a:rPr>
              <a:t>개요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256975" cy="388307"/>
          </a:xfrm>
        </p:spPr>
        <p:txBody>
          <a:bodyPr/>
          <a:lstStyle/>
          <a:p>
            <a:r>
              <a:rPr lang="ko-KR" altLang="en-US" dirty="0" smtClean="0"/>
              <a:t>쇼핑몰 웹 동작 프로세스과정</a:t>
            </a:r>
            <a:r>
              <a:rPr lang="en-US" altLang="ko-KR" dirty="0" smtClean="0"/>
              <a:t>(Spring MVC)</a:t>
            </a:r>
            <a:endParaRPr lang="ko-KR" altLang="en-US" dirty="0"/>
          </a:p>
        </p:txBody>
      </p:sp>
      <p:sp>
        <p:nvSpPr>
          <p:cNvPr id="13" name="Google Shape;423;p44"/>
          <p:cNvSpPr/>
          <p:nvPr/>
        </p:nvSpPr>
        <p:spPr>
          <a:xfrm>
            <a:off x="2265288" y="2392141"/>
            <a:ext cx="2443500" cy="525300"/>
          </a:xfrm>
          <a:prstGeom prst="roundRect">
            <a:avLst>
              <a:gd name="adj" fmla="val 0"/>
            </a:avLst>
          </a:prstGeom>
          <a:solidFill>
            <a:srgbClr val="0043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1800" dirty="0" err="1" smtClean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DispatcherServlet</a:t>
            </a:r>
            <a:endParaRPr lang="en-US" altLang="ko-KR"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lvl="0"/>
            <a:r>
              <a:rPr lang="ko-KR" altLang="en-US" sz="1100" dirty="0" smtClean="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모든 요청 및 응답 수행</a:t>
            </a:r>
            <a:endParaRPr lang="en-US" altLang="ko-KR" sz="1100" dirty="0">
              <a:solidFill>
                <a:srgbClr val="FFFFFF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14" name="Google Shape;426;p44"/>
          <p:cNvSpPr/>
          <p:nvPr/>
        </p:nvSpPr>
        <p:spPr>
          <a:xfrm>
            <a:off x="2636046" y="1261278"/>
            <a:ext cx="1701983" cy="550791"/>
          </a:xfrm>
          <a:prstGeom prst="roundRect">
            <a:avLst>
              <a:gd name="adj" fmla="val 0"/>
            </a:avLst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ko-KR" sz="11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Handler Mapping</a:t>
            </a:r>
          </a:p>
          <a:p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Montserrat ExtraBold"/>
              </a:rPr>
              <a:t>&lt;annotation driven&gt;</a:t>
            </a:r>
            <a:r>
              <a:rPr lang="ko-KR" altLang="en-US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Montserrat ExtraBold"/>
              </a:rPr>
              <a:t>으로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Montserrat ExtraBold"/>
            </a:endParaRPr>
          </a:p>
          <a:p>
            <a:r>
              <a:rPr lang="en-US" altLang="ko-KR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Montserrat ExtraBold"/>
              </a:rPr>
              <a:t>@Controller</a:t>
            </a:r>
            <a:r>
              <a:rPr lang="ko-KR" altLang="en-US" sz="11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Montserrat ExtraBold"/>
              </a:rPr>
              <a:t>에 설정됨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Montserrat ExtraBold"/>
            </a:endParaRPr>
          </a:p>
        </p:txBody>
      </p:sp>
      <p:sp>
        <p:nvSpPr>
          <p:cNvPr id="17" name="Google Shape;428;p44"/>
          <p:cNvSpPr/>
          <p:nvPr/>
        </p:nvSpPr>
        <p:spPr>
          <a:xfrm>
            <a:off x="6174619" y="2961267"/>
            <a:ext cx="1035991" cy="337470"/>
          </a:xfrm>
          <a:prstGeom prst="roundRect">
            <a:avLst>
              <a:gd name="adj" fmla="val 0"/>
            </a:avLst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altLang="ko-KR" sz="1100" strike="sngStrike" dirty="0" err="1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Intercepter</a:t>
            </a:r>
            <a:endParaRPr sz="1100" strike="sngStrik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8054947" y="1157724"/>
            <a:ext cx="704130" cy="881690"/>
            <a:chOff x="7407838" y="1684398"/>
            <a:chExt cx="1338349" cy="1490973"/>
          </a:xfrm>
        </p:grpSpPr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07838" y="1684398"/>
              <a:ext cx="1281639" cy="1281639"/>
            </a:xfrm>
            <a:prstGeom prst="rect">
              <a:avLst/>
            </a:prstGeom>
          </p:spPr>
        </p:pic>
        <p:sp>
          <p:nvSpPr>
            <p:cNvPr id="23" name="직사각형 22"/>
            <p:cNvSpPr/>
            <p:nvPr/>
          </p:nvSpPr>
          <p:spPr>
            <a:xfrm>
              <a:off x="7407838" y="2867593"/>
              <a:ext cx="1338349" cy="3077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buFont typeface="Spectral Light"/>
                <a:buNone/>
              </a:pPr>
              <a:r>
                <a:rPr lang="en-US" altLang="ko-KR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DB</a:t>
              </a:r>
              <a:endPara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245764" y="1857343"/>
            <a:ext cx="1595549" cy="1595549"/>
            <a:chOff x="98095" y="1543294"/>
            <a:chExt cx="1595549" cy="1595549"/>
          </a:xfrm>
        </p:grpSpPr>
        <p:pic>
          <p:nvPicPr>
            <p:cNvPr id="25" name="Picture 4" descr="컴퓨터 일러스트 PNG, AI 무료 다운로드 (2022년) - 리틀딥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8095" y="1543294"/>
              <a:ext cx="1595549" cy="15955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직사각형 25"/>
            <p:cNvSpPr/>
            <p:nvPr/>
          </p:nvSpPr>
          <p:spPr>
            <a:xfrm>
              <a:off x="226694" y="2799007"/>
              <a:ext cx="133834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buFont typeface="Spectral Light"/>
                <a:buNone/>
              </a:pPr>
              <a:r>
                <a:rPr lang="en-US" altLang="ko-KR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Client</a:t>
              </a:r>
              <a:endPara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sp>
        <p:nvSpPr>
          <p:cNvPr id="27" name="Google Shape;426;p44"/>
          <p:cNvSpPr/>
          <p:nvPr/>
        </p:nvSpPr>
        <p:spPr>
          <a:xfrm>
            <a:off x="5987567" y="1213321"/>
            <a:ext cx="1486672" cy="646706"/>
          </a:xfrm>
          <a:prstGeom prst="roundRect">
            <a:avLst>
              <a:gd name="adj" fmla="val 0"/>
            </a:avLst>
          </a:prstGeom>
          <a:solidFill>
            <a:srgbClr val="4888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18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Controller</a:t>
            </a:r>
            <a:endParaRPr lang="en-US" altLang="ko-KR" sz="1800" dirty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lvl="0"/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각 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Bean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객체 참조 비즈니스 </a:t>
            </a:r>
            <a:r>
              <a:rPr lang="ko-KR" altLang="en-US" sz="11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로직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수행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8" name="Google Shape;426;p44"/>
          <p:cNvSpPr/>
          <p:nvPr/>
        </p:nvSpPr>
        <p:spPr>
          <a:xfrm>
            <a:off x="5720653" y="2348315"/>
            <a:ext cx="2020500" cy="612952"/>
          </a:xfrm>
          <a:prstGeom prst="roundRect">
            <a:avLst>
              <a:gd name="adj" fmla="val 0"/>
            </a:avLst>
          </a:prstGeom>
          <a:solidFill>
            <a:srgbClr val="4888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1800" dirty="0" err="1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ModelAndView</a:t>
            </a:r>
            <a:endParaRPr lang="en-US" altLang="ko-KR" sz="1800" dirty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lvl="0"/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정보와 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View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를 전달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9" name="Google Shape;426;p44"/>
          <p:cNvSpPr/>
          <p:nvPr/>
        </p:nvSpPr>
        <p:spPr>
          <a:xfrm>
            <a:off x="4279446" y="3926529"/>
            <a:ext cx="1870547" cy="574617"/>
          </a:xfrm>
          <a:prstGeom prst="roundRect">
            <a:avLst>
              <a:gd name="adj" fmla="val 0"/>
            </a:avLst>
          </a:prstGeom>
          <a:solidFill>
            <a:srgbClr val="4888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1800" dirty="0" err="1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ViewResolver</a:t>
            </a:r>
            <a:endParaRPr lang="en-US" altLang="ko-KR" sz="1800" dirty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lvl="0"/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View 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파일 경로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0" name="Google Shape;426;p44"/>
          <p:cNvSpPr/>
          <p:nvPr/>
        </p:nvSpPr>
        <p:spPr>
          <a:xfrm>
            <a:off x="2262228" y="3958405"/>
            <a:ext cx="1363269" cy="510867"/>
          </a:xfrm>
          <a:prstGeom prst="roundRect">
            <a:avLst>
              <a:gd name="adj" fmla="val 0"/>
            </a:avLst>
          </a:prstGeom>
          <a:solidFill>
            <a:srgbClr val="4888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1800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View</a:t>
            </a:r>
          </a:p>
          <a:p>
            <a:pPr lvl="0"/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출력 화면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cxnSp>
        <p:nvCxnSpPr>
          <p:cNvPr id="31" name="직선 화살표 연결선 30"/>
          <p:cNvCxnSpPr>
            <a:stCxn id="25" idx="3"/>
            <a:endCxn id="13" idx="1"/>
          </p:cNvCxnSpPr>
          <p:nvPr/>
        </p:nvCxnSpPr>
        <p:spPr>
          <a:xfrm flipV="1">
            <a:off x="1841313" y="2654791"/>
            <a:ext cx="423975" cy="327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stCxn id="30" idx="0"/>
          </p:cNvCxnSpPr>
          <p:nvPr/>
        </p:nvCxnSpPr>
        <p:spPr>
          <a:xfrm flipV="1">
            <a:off x="2943863" y="2901995"/>
            <a:ext cx="0" cy="1056410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endCxn id="29" idx="0"/>
          </p:cNvCxnSpPr>
          <p:nvPr/>
        </p:nvCxnSpPr>
        <p:spPr>
          <a:xfrm>
            <a:off x="4313940" y="2905219"/>
            <a:ext cx="900780" cy="1021310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>
            <a:stCxn id="28" idx="1"/>
            <a:endCxn id="13" idx="3"/>
          </p:cNvCxnSpPr>
          <p:nvPr/>
        </p:nvCxnSpPr>
        <p:spPr>
          <a:xfrm flipH="1">
            <a:off x="4708788" y="2654791"/>
            <a:ext cx="1011865" cy="0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27" idx="2"/>
            <a:endCxn id="28" idx="0"/>
          </p:cNvCxnSpPr>
          <p:nvPr/>
        </p:nvCxnSpPr>
        <p:spPr>
          <a:xfrm>
            <a:off x="6730903" y="1860027"/>
            <a:ext cx="0" cy="488288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stCxn id="14" idx="3"/>
            <a:endCxn id="27" idx="1"/>
          </p:cNvCxnSpPr>
          <p:nvPr/>
        </p:nvCxnSpPr>
        <p:spPr>
          <a:xfrm>
            <a:off x="4338029" y="1536674"/>
            <a:ext cx="1649538" cy="0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13" idx="0"/>
            <a:endCxn id="14" idx="2"/>
          </p:cNvCxnSpPr>
          <p:nvPr/>
        </p:nvCxnSpPr>
        <p:spPr>
          <a:xfrm flipV="1">
            <a:off x="3487038" y="1812069"/>
            <a:ext cx="0" cy="580072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stCxn id="22" idx="1"/>
            <a:endCxn id="27" idx="3"/>
          </p:cNvCxnSpPr>
          <p:nvPr/>
        </p:nvCxnSpPr>
        <p:spPr>
          <a:xfrm flipH="1">
            <a:off x="7474239" y="1536674"/>
            <a:ext cx="580708" cy="0"/>
          </a:xfrm>
          <a:prstGeom prst="straightConnector1">
            <a:avLst/>
          </a:prstGeom>
          <a:ln w="28575">
            <a:solidFill>
              <a:srgbClr val="37333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Spring MVC&gt; 파일 업로드"/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74363" y="1092358"/>
            <a:ext cx="1582186" cy="64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7" name="직선 화살표 연결선 76"/>
          <p:cNvCxnSpPr>
            <a:stCxn id="29" idx="1"/>
            <a:endCxn id="30" idx="3"/>
          </p:cNvCxnSpPr>
          <p:nvPr/>
        </p:nvCxnSpPr>
        <p:spPr>
          <a:xfrm flipH="1">
            <a:off x="3625497" y="4213838"/>
            <a:ext cx="653949" cy="1"/>
          </a:xfrm>
          <a:prstGeom prst="straightConnector1">
            <a:avLst/>
          </a:prstGeom>
          <a:ln w="28575">
            <a:solidFill>
              <a:srgbClr val="37333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429;p44"/>
          <p:cNvSpPr/>
          <p:nvPr/>
        </p:nvSpPr>
        <p:spPr>
          <a:xfrm>
            <a:off x="2415151" y="3298737"/>
            <a:ext cx="1071885" cy="272849"/>
          </a:xfrm>
          <a:prstGeom prst="roundRect">
            <a:avLst>
              <a:gd name="adj" fmla="val 0"/>
            </a:avLst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altLang="ko-KR" sz="1100" strike="sngStrike" dirty="0" err="1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Intercepter</a:t>
            </a:r>
            <a:endParaRPr sz="1100" strike="sngStrik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427;p44"/>
          <p:cNvSpPr/>
          <p:nvPr/>
        </p:nvSpPr>
        <p:spPr>
          <a:xfrm>
            <a:off x="4581195" y="1323007"/>
            <a:ext cx="1146877" cy="415983"/>
          </a:xfrm>
          <a:prstGeom prst="roundRect">
            <a:avLst>
              <a:gd name="adj" fmla="val 0"/>
            </a:avLst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ko-KR" sz="1100" dirty="0" err="1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Intercepter</a:t>
            </a:r>
            <a:endParaRPr lang="en-US" altLang="ko-KR" sz="1100" dirty="0" smtClean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r>
              <a:rPr lang="en-US" altLang="ko-KR" sz="11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viewName</a:t>
            </a:r>
            <a:r>
              <a:rPr lang="en-US" altLang="ko-KR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r>
              <a:rPr lang="ko-KR" altLang="en-US" sz="11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전달</a:t>
            </a:r>
            <a:endParaRPr lang="en-US" altLang="ko-KR" sz="1100" dirty="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692383" y="612259"/>
            <a:ext cx="769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6" action="ppaction://hlinksldjump"/>
              </a:rPr>
              <a:t>&gt;</a:t>
            </a:r>
            <a:r>
              <a:rPr lang="ko-KR" altLang="en-US" dirty="0" smtClean="0">
                <a:hlinkClick r:id="rId6" action="ppaction://hlinksldjump"/>
              </a:rPr>
              <a:t>부록</a:t>
            </a:r>
            <a:r>
              <a:rPr lang="en-US" altLang="ko-KR" dirty="0" smtClean="0">
                <a:hlinkClick r:id="rId6" action="ppaction://hlinksldjump"/>
              </a:rPr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255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976625" y="0"/>
            <a:ext cx="7670466" cy="6071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smtClean="0">
                <a:solidFill>
                  <a:srgbClr val="252525"/>
                </a:solidFill>
              </a:rPr>
              <a:t>개요</a:t>
            </a:r>
            <a:endParaRPr sz="3200" dirty="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sp>
        <p:nvSpPr>
          <p:cNvPr id="2" name="부제목 1"/>
          <p:cNvSpPr>
            <a:spLocks noGrp="1"/>
          </p:cNvSpPr>
          <p:nvPr>
            <p:ph type="subTitle" idx="4"/>
          </p:nvPr>
        </p:nvSpPr>
        <p:spPr>
          <a:xfrm>
            <a:off x="976625" y="524861"/>
            <a:ext cx="3544975" cy="388307"/>
          </a:xfrm>
        </p:spPr>
        <p:txBody>
          <a:bodyPr/>
          <a:lstStyle/>
          <a:p>
            <a:r>
              <a:rPr lang="ko-KR" altLang="en-US" dirty="0" smtClean="0"/>
              <a:t>쇼핑몰 웹 동작 프로세스과정</a:t>
            </a:r>
            <a:r>
              <a:rPr lang="en-US" altLang="ko-KR" dirty="0" smtClean="0"/>
              <a:t>(request, response)</a:t>
            </a:r>
            <a:endParaRPr lang="ko-KR" altLang="en-US" dirty="0"/>
          </a:p>
        </p:txBody>
      </p:sp>
      <p:cxnSp>
        <p:nvCxnSpPr>
          <p:cNvPr id="5" name="꺾인 연결선 4"/>
          <p:cNvCxnSpPr>
            <a:stCxn id="16" idx="0"/>
            <a:endCxn id="21" idx="0"/>
          </p:cNvCxnSpPr>
          <p:nvPr/>
        </p:nvCxnSpPr>
        <p:spPr>
          <a:xfrm rot="16200000" flipH="1">
            <a:off x="4532402" y="-1160098"/>
            <a:ext cx="188918" cy="7138427"/>
          </a:xfrm>
          <a:prstGeom prst="bentConnector3">
            <a:avLst>
              <a:gd name="adj1" fmla="val -385016"/>
            </a:avLst>
          </a:prstGeom>
          <a:ln w="25400">
            <a:solidFill>
              <a:srgbClr val="373334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꺾인 연결선 9"/>
          <p:cNvCxnSpPr>
            <a:stCxn id="26" idx="2"/>
            <a:endCxn id="16" idx="2"/>
          </p:cNvCxnSpPr>
          <p:nvPr/>
        </p:nvCxnSpPr>
        <p:spPr>
          <a:xfrm rot="5400000">
            <a:off x="4591891" y="-148978"/>
            <a:ext cx="84861" cy="7153345"/>
          </a:xfrm>
          <a:prstGeom prst="bentConnector3">
            <a:avLst>
              <a:gd name="adj1" fmla="val 923341"/>
            </a:avLst>
          </a:prstGeom>
          <a:ln w="25400">
            <a:solidFill>
              <a:srgbClr val="373334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16" idx="3"/>
            <a:endCxn id="21" idx="1"/>
          </p:cNvCxnSpPr>
          <p:nvPr/>
        </p:nvCxnSpPr>
        <p:spPr>
          <a:xfrm flipV="1">
            <a:off x="1768386" y="2882524"/>
            <a:ext cx="6090542" cy="9867"/>
          </a:xfrm>
          <a:prstGeom prst="straightConnector1">
            <a:avLst/>
          </a:prstGeom>
          <a:ln w="25400">
            <a:solidFill>
              <a:srgbClr val="373334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35692" y="1277241"/>
            <a:ext cx="1618969" cy="630942"/>
          </a:xfrm>
          <a:prstGeom prst="rect">
            <a:avLst/>
          </a:prstGeom>
          <a:solidFill>
            <a:schemeClr val="bg1"/>
          </a:solidFill>
          <a:ln w="25400">
            <a:solidFill>
              <a:srgbClr val="373334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Request</a:t>
            </a:r>
            <a:endParaRPr lang="en-US" altLang="ko-KR" dirty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&lt;</a:t>
            </a: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form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&gt;: Http Body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Uri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: Http </a:t>
            </a: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RequestLine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141995" y="1028960"/>
            <a:ext cx="2984651" cy="1138773"/>
          </a:xfrm>
          <a:prstGeom prst="rect">
            <a:avLst/>
          </a:prstGeom>
          <a:solidFill>
            <a:schemeClr val="bg1"/>
          </a:solidFill>
          <a:ln w="25400">
            <a:solidFill>
              <a:srgbClr val="373334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Servlet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request.parameter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: String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MultipartRequest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: File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Spring Annotation </a:t>
            </a:r>
            <a:r>
              <a:rPr lang="en-US" altLang="ko-KR" sz="800" dirty="0" smtClean="0"/>
              <a:t>	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@</a:t>
            </a:r>
            <a:r>
              <a:rPr lang="en-US" altLang="ko-KR" sz="10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RequestParam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: Map&lt;</a:t>
            </a: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String,String</a:t>
            </a: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&gt;,</a:t>
            </a:r>
            <a:r>
              <a:rPr lang="en-US" altLang="ko-KR" sz="10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int,String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@</a:t>
            </a:r>
            <a:r>
              <a:rPr lang="en-US" altLang="ko-KR" sz="1000" dirty="0" err="1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ModelAttribute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: DTO</a:t>
            </a:r>
            <a:endParaRPr lang="ko-KR" altLang="en-US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93407" y="3587638"/>
            <a:ext cx="2266905" cy="1138773"/>
          </a:xfrm>
          <a:prstGeom prst="rect">
            <a:avLst/>
          </a:prstGeom>
          <a:solidFill>
            <a:schemeClr val="bg1"/>
          </a:solidFill>
          <a:ln w="25400">
            <a:solidFill>
              <a:srgbClr val="373334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Servlet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response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session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Spring MVC</a:t>
            </a:r>
            <a:endParaRPr lang="en-US" altLang="ko-KR" dirty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Model And View: </a:t>
            </a: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view,obj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ResponseEntity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: http </a:t>
            </a: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Header,body</a:t>
            </a:r>
            <a:endParaRPr lang="ko-KR" altLang="en-US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64479" y="2577747"/>
            <a:ext cx="1924762" cy="630942"/>
          </a:xfrm>
          <a:prstGeom prst="rect">
            <a:avLst/>
          </a:prstGeom>
          <a:solidFill>
            <a:schemeClr val="bg1"/>
          </a:solidFill>
          <a:ln w="25400">
            <a:solidFill>
              <a:srgbClr val="373334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Ajax(</a:t>
            </a:r>
            <a:r>
              <a:rPr lang="ko-KR" altLang="en-US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비동기</a:t>
            </a:r>
            <a:r>
              <a:rPr lang="en-US" altLang="ko-KR" dirty="0" smtClean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)</a:t>
            </a:r>
            <a:endParaRPr lang="en-US" altLang="ko-KR" dirty="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</a:endParaRPr>
          </a:p>
          <a:p>
            <a:pPr algn="r"/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parameter→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←@</a:t>
            </a: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responsebody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: </a:t>
            </a: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Json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,</a:t>
            </a: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 text</a:t>
            </a:r>
            <a:endParaRPr lang="ko-KR" altLang="en-US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56033" y="1281178"/>
            <a:ext cx="1280083" cy="615553"/>
          </a:xfrm>
          <a:prstGeom prst="rect">
            <a:avLst/>
          </a:prstGeom>
          <a:solidFill>
            <a:schemeClr val="bg1"/>
          </a:solidFill>
          <a:ln w="25400">
            <a:solidFill>
              <a:srgbClr val="373334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</a:rPr>
              <a:t>Servlet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request.attribute</a:t>
            </a:r>
            <a:endParaRPr lang="en-US" altLang="ko-KR" sz="1000" dirty="0" smtClean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Session: </a:t>
            </a:r>
            <a:r>
              <a:rPr lang="en-US" altLang="ko-KR" sz="1000" dirty="0" smtClean="0">
                <a:solidFill>
                  <a:srgbClr val="252525"/>
                </a:solidFill>
                <a:latin typeface="Spectral Light"/>
                <a:ea typeface="Spectral Light"/>
                <a:cs typeface="Spectral Light"/>
              </a:rPr>
              <a:t>Object</a:t>
            </a:r>
            <a:endParaRPr lang="en-US" altLang="ko-KR" sz="1000" dirty="0">
              <a:solidFill>
                <a:srgbClr val="252525"/>
              </a:solidFill>
              <a:latin typeface="Spectral Light"/>
              <a:ea typeface="Spectral Light"/>
              <a:cs typeface="Spectral Light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346909" y="2314656"/>
            <a:ext cx="1421477" cy="1176396"/>
            <a:chOff x="197600" y="1930388"/>
            <a:chExt cx="1421477" cy="1176396"/>
          </a:xfrm>
        </p:grpSpPr>
        <p:pic>
          <p:nvPicPr>
            <p:cNvPr id="16" name="Picture 4" descr="컴퓨터 일러스트 PNG, AI 무료 다운로드 (2022년) - 리틀딥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6236" t="24261" r="4674" b="3321"/>
            <a:stretch/>
          </p:blipFill>
          <p:spPr bwMode="auto">
            <a:xfrm>
              <a:off x="197600" y="1930388"/>
              <a:ext cx="1421477" cy="11554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직사각형 16"/>
            <p:cNvSpPr/>
            <p:nvPr/>
          </p:nvSpPr>
          <p:spPr>
            <a:xfrm>
              <a:off x="226694" y="2799007"/>
              <a:ext cx="133834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buFont typeface="Spectral Light"/>
                <a:buNone/>
              </a:pPr>
              <a:r>
                <a:rPr lang="en-US" altLang="ko-KR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Client</a:t>
              </a:r>
              <a:endPara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7858928" y="2503574"/>
            <a:ext cx="704130" cy="881690"/>
            <a:chOff x="7407838" y="1684398"/>
            <a:chExt cx="1338349" cy="1490973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07838" y="1684398"/>
              <a:ext cx="1281639" cy="1281639"/>
            </a:xfrm>
            <a:prstGeom prst="rect">
              <a:avLst/>
            </a:prstGeom>
          </p:spPr>
        </p:pic>
        <p:sp>
          <p:nvSpPr>
            <p:cNvPr id="26" name="직사각형 25"/>
            <p:cNvSpPr/>
            <p:nvPr/>
          </p:nvSpPr>
          <p:spPr>
            <a:xfrm>
              <a:off x="7407838" y="2867593"/>
              <a:ext cx="1338349" cy="3077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ctr">
                <a:buFont typeface="Spectral Light"/>
                <a:buNone/>
              </a:pPr>
              <a:r>
                <a:rPr lang="en-US" altLang="ko-KR" dirty="0" smtClean="0">
                  <a:solidFill>
                    <a:srgbClr val="252525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DB</a:t>
              </a:r>
              <a:endParaRPr lang="en-US" altLang="ko-KR" dirty="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7692383" y="612259"/>
            <a:ext cx="769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5" action="ppaction://hlinksldjump"/>
              </a:rPr>
              <a:t>&gt;</a:t>
            </a:r>
            <a:r>
              <a:rPr lang="ko-KR" altLang="en-US" dirty="0" smtClean="0">
                <a:hlinkClick r:id="rId5" action="ppaction://hlinksldjump"/>
              </a:rPr>
              <a:t>부록</a:t>
            </a:r>
            <a:r>
              <a:rPr lang="en-US" altLang="ko-KR" dirty="0" smtClean="0">
                <a:hlinkClick r:id="rId5" action="ppaction://hlinksldjump"/>
              </a:rPr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74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2"/>
          <p:cNvSpPr txBox="1">
            <a:spLocks noGrp="1"/>
          </p:cNvSpPr>
          <p:nvPr>
            <p:ph type="title"/>
          </p:nvPr>
        </p:nvSpPr>
        <p:spPr>
          <a:xfrm flipH="1">
            <a:off x="3821950" y="1423325"/>
            <a:ext cx="3942300" cy="15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ko-KR" altLang="en-US" sz="3600" dirty="0">
                <a:solidFill>
                  <a:srgbClr val="90CCFA"/>
                </a:solidFill>
              </a:rPr>
              <a:t>쇼핑몰 웹 </a:t>
            </a:r>
            <a:r>
              <a:rPr lang="en-US" altLang="ko-KR" sz="3600" dirty="0">
                <a:solidFill>
                  <a:srgbClr val="90CCFA"/>
                </a:solidFill>
              </a:rPr>
              <a:t/>
            </a:r>
            <a:br>
              <a:rPr lang="en-US" altLang="ko-KR" sz="3600" dirty="0">
                <a:solidFill>
                  <a:srgbClr val="90CCFA"/>
                </a:solidFill>
              </a:rPr>
            </a:br>
            <a:r>
              <a:rPr lang="ko-KR" altLang="en-US" sz="3600" dirty="0" smtClean="0">
                <a:solidFill>
                  <a:srgbClr val="90CCFA"/>
                </a:solidFill>
              </a:rPr>
              <a:t>설계 </a:t>
            </a:r>
            <a:endParaRPr sz="3600" dirty="0">
              <a:solidFill>
                <a:srgbClr val="25252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06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legant Blu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1839</TotalTime>
  <Words>1797</Words>
  <Application>Microsoft Office PowerPoint</Application>
  <PresentationFormat>화면 슬라이드 쇼(16:9)</PresentationFormat>
  <Paragraphs>480</Paragraphs>
  <Slides>36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9" baseType="lpstr">
      <vt:lpstr>Arial</vt:lpstr>
      <vt:lpstr>Arial Unicode MS</vt:lpstr>
      <vt:lpstr>Montserrat</vt:lpstr>
      <vt:lpstr>Montserrat Light</vt:lpstr>
      <vt:lpstr>Spectral ExtraBold</vt:lpstr>
      <vt:lpstr>Wingdings</vt:lpstr>
      <vt:lpstr>Montserrat ExtraBold</vt:lpstr>
      <vt:lpstr>Consolas</vt:lpstr>
      <vt:lpstr>Arvo</vt:lpstr>
      <vt:lpstr>맑은 고딕</vt:lpstr>
      <vt:lpstr>Spectral Light</vt:lpstr>
      <vt:lpstr>Roboto</vt:lpstr>
      <vt:lpstr>Elegant Blue</vt:lpstr>
      <vt:lpstr>쇼핑몰 웹 개발 </vt:lpstr>
      <vt:lpstr>개요</vt:lpstr>
      <vt:lpstr>개요</vt:lpstr>
      <vt:lpstr>개요</vt:lpstr>
      <vt:lpstr>개요</vt:lpstr>
      <vt:lpstr>개요</vt:lpstr>
      <vt:lpstr>개요</vt:lpstr>
      <vt:lpstr>개요</vt:lpstr>
      <vt:lpstr>쇼핑몰 웹  설계 </vt:lpstr>
      <vt:lpstr>쇼핑몰 웹 설계</vt:lpstr>
      <vt:lpstr>쇼핑몰 웹 설계</vt:lpstr>
      <vt:lpstr>쇼핑몰 웹 설계</vt:lpstr>
      <vt:lpstr>쇼핑몰 웹 설계</vt:lpstr>
      <vt:lpstr>쇼핑몰 웹 설계</vt:lpstr>
      <vt:lpstr>쇼핑몰 웹 설계</vt:lpstr>
      <vt:lpstr>쇼핑몰 웹 설계</vt:lpstr>
      <vt:lpstr>쇼핑몰 웹  구현 기능 소개</vt:lpstr>
      <vt:lpstr>쇼핑몰 웹 구현 기능 소개</vt:lpstr>
      <vt:lpstr>쇼핑몰 웹 구현 기능 소개</vt:lpstr>
      <vt:lpstr>쇼핑몰 웹 구현 기능 소개</vt:lpstr>
      <vt:lpstr>쇼핑몰 웹 구현 기능 소개</vt:lpstr>
      <vt:lpstr>쇼핑몰 웹 구현 기능 소개</vt:lpstr>
      <vt:lpstr>쇼핑몰 웹 구현 기능 소개</vt:lpstr>
      <vt:lpstr>쇼핑몰 웹 구현 기능 소개</vt:lpstr>
      <vt:lpstr>쇼핑몰 웹 구현 기능 소개</vt:lpstr>
      <vt:lpstr>Thanks!</vt:lpstr>
      <vt:lpstr>Reference</vt:lpstr>
      <vt:lpstr>부록</vt:lpstr>
      <vt:lpstr>부록</vt:lpstr>
      <vt:lpstr>부록</vt:lpstr>
      <vt:lpstr>부록</vt:lpstr>
      <vt:lpstr>부록</vt:lpstr>
      <vt:lpstr>부록</vt:lpstr>
      <vt:lpstr>부록</vt:lpstr>
      <vt:lpstr>부록</vt:lpstr>
      <vt:lpstr>부록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Welcome!</dc:title>
  <dc:creator>409</dc:creator>
  <cp:lastModifiedBy>409</cp:lastModifiedBy>
  <cp:revision>135</cp:revision>
  <dcterms:modified xsi:type="dcterms:W3CDTF">2022-10-08T07:37:39Z</dcterms:modified>
</cp:coreProperties>
</file>